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6.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7.xml" ContentType="application/vnd.openxmlformats-officedocument.presentationml.tags+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8.xml" ContentType="application/vnd.openxmlformats-officedocument.presentationml.tags+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9.xml" ContentType="application/vnd.openxmlformats-officedocument.presentationml.tags+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26"/>
  </p:notesMasterIdLst>
  <p:sldIdLst>
    <p:sldId id="257" r:id="rId2"/>
    <p:sldId id="298" r:id="rId3"/>
    <p:sldId id="297" r:id="rId4"/>
    <p:sldId id="258" r:id="rId5"/>
    <p:sldId id="280" r:id="rId6"/>
    <p:sldId id="300" r:id="rId7"/>
    <p:sldId id="299" r:id="rId8"/>
    <p:sldId id="281" r:id="rId9"/>
    <p:sldId id="283" r:id="rId10"/>
    <p:sldId id="284" r:id="rId11"/>
    <p:sldId id="285" r:id="rId12"/>
    <p:sldId id="286" r:id="rId13"/>
    <p:sldId id="287" r:id="rId14"/>
    <p:sldId id="288" r:id="rId15"/>
    <p:sldId id="301" r:id="rId16"/>
    <p:sldId id="289" r:id="rId17"/>
    <p:sldId id="291" r:id="rId18"/>
    <p:sldId id="290" r:id="rId19"/>
    <p:sldId id="292" r:id="rId20"/>
    <p:sldId id="293" r:id="rId21"/>
    <p:sldId id="294" r:id="rId22"/>
    <p:sldId id="295" r:id="rId23"/>
    <p:sldId id="302" r:id="rId24"/>
    <p:sldId id="2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9" d="100"/>
          <a:sy n="89" d="100"/>
        </p:scale>
        <p:origin x="32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AC604526-6FB9-4446-80BA-DD70742E3BA8}"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837D35BD-656E-4FAF-A199-60D37A380E18}"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5B06339F-B774-4D9E-A924-174223A88D7E}"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0954BA5A-2B8A-4374-8DA3-58D2028CB137}"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CD1E74ED-E0FC-48E4-BBFD-541E57512514}"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3FEABF14-EBA3-4937-A96A-BBE639FC53C8}"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7F26E326-4A15-4A48-BB47-9FCDAB7680D5}"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32BF232F-AE05-48AD-A0A8-1C50F680A832}"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DBA9DEC1-2545-4133-8597-E5CD6AAFC2C8}"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D3BACAA7-2FC7-4AEE-9EDF-6533921C1FFA}"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27039EE0-09C2-44AC-A8F2-25779E554BA1}"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72DE23-835D-45E0-9BD4-3F5FC1A80F5D}" type="doc">
      <dgm:prSet loTypeId="urn:diagrams.loki3.com/VaryingWidthList" loCatId="list" qsTypeId="urn:microsoft.com/office/officeart/2005/8/quickstyle/simple1" qsCatId="simple" csTypeId="urn:microsoft.com/office/officeart/2005/8/colors/accent2_1" csCatId="accent2"/>
      <dgm:spPr/>
      <dgm:t>
        <a:bodyPr/>
        <a:lstStyle/>
        <a:p>
          <a:endParaRPr lang="en-US"/>
        </a:p>
      </dgm:t>
    </dgm:pt>
    <dgm:pt modelId="{8DB84136-3259-4A8D-B138-13DEE684AAB4}">
      <dgm:prSet/>
      <dgm:spPr/>
      <dgm:t>
        <a:bodyPr/>
        <a:lstStyle/>
        <a:p>
          <a:pPr rtl="0"/>
          <a:r>
            <a:rPr lang="en-US" b="1" smtClean="0"/>
            <a:t>Background of the Study</a:t>
          </a:r>
          <a:endParaRPr lang="en-US"/>
        </a:p>
      </dgm:t>
    </dgm:pt>
    <dgm:pt modelId="{3ECFA16F-701A-4635-A91F-B1C03B35B811}" type="parTrans" cxnId="{58857FD2-1172-4615-8070-E068192D6D7D}">
      <dgm:prSet/>
      <dgm:spPr/>
      <dgm:t>
        <a:bodyPr/>
        <a:lstStyle/>
        <a:p>
          <a:endParaRPr lang="en-US"/>
        </a:p>
      </dgm:t>
    </dgm:pt>
    <dgm:pt modelId="{A83D70C8-8246-4F8E-ADAB-88650F30042B}" type="sibTrans" cxnId="{58857FD2-1172-4615-8070-E068192D6D7D}">
      <dgm:prSet/>
      <dgm:spPr/>
      <dgm:t>
        <a:bodyPr/>
        <a:lstStyle/>
        <a:p>
          <a:endParaRPr lang="en-US"/>
        </a:p>
      </dgm:t>
    </dgm:pt>
    <dgm:pt modelId="{F31996AD-245D-43E8-9DD7-ACBC091889F9}">
      <dgm:prSet/>
      <dgm:spPr/>
      <dgm:t>
        <a:bodyPr/>
        <a:lstStyle/>
        <a:p>
          <a:pPr rtl="0"/>
          <a:r>
            <a:rPr lang="en-US" b="1" smtClean="0"/>
            <a:t>Research Questions </a:t>
          </a:r>
          <a:endParaRPr lang="en-US"/>
        </a:p>
      </dgm:t>
    </dgm:pt>
    <dgm:pt modelId="{A34B3455-16A1-4746-98B6-26E2370DCDED}" type="parTrans" cxnId="{F5F075E8-CE61-41EF-B736-459E9219406A}">
      <dgm:prSet/>
      <dgm:spPr/>
      <dgm:t>
        <a:bodyPr/>
        <a:lstStyle/>
        <a:p>
          <a:endParaRPr lang="en-US"/>
        </a:p>
      </dgm:t>
    </dgm:pt>
    <dgm:pt modelId="{3E8C56C6-94DE-4EBA-ACF1-FB6D9C5AD6B4}" type="sibTrans" cxnId="{F5F075E8-CE61-41EF-B736-459E9219406A}">
      <dgm:prSet/>
      <dgm:spPr/>
      <dgm:t>
        <a:bodyPr/>
        <a:lstStyle/>
        <a:p>
          <a:endParaRPr lang="en-US"/>
        </a:p>
      </dgm:t>
    </dgm:pt>
    <dgm:pt modelId="{7641280E-5D18-4FDD-BE7D-5CF95BE13F82}">
      <dgm:prSet/>
      <dgm:spPr/>
      <dgm:t>
        <a:bodyPr/>
        <a:lstStyle/>
        <a:p>
          <a:pPr rtl="0"/>
          <a:r>
            <a:rPr lang="en-US" b="1" smtClean="0"/>
            <a:t>Methodology </a:t>
          </a:r>
          <a:endParaRPr lang="en-US"/>
        </a:p>
      </dgm:t>
    </dgm:pt>
    <dgm:pt modelId="{16F2B4AF-E9EF-4E2C-936C-21F150953F76}" type="parTrans" cxnId="{9E972874-B736-456B-8CE3-B591D77B49CD}">
      <dgm:prSet/>
      <dgm:spPr/>
      <dgm:t>
        <a:bodyPr/>
        <a:lstStyle/>
        <a:p>
          <a:endParaRPr lang="en-US"/>
        </a:p>
      </dgm:t>
    </dgm:pt>
    <dgm:pt modelId="{8537714B-EDD3-49B4-83AD-363978892CD3}" type="sibTrans" cxnId="{9E972874-B736-456B-8CE3-B591D77B49CD}">
      <dgm:prSet/>
      <dgm:spPr/>
      <dgm:t>
        <a:bodyPr/>
        <a:lstStyle/>
        <a:p>
          <a:endParaRPr lang="en-US"/>
        </a:p>
      </dgm:t>
    </dgm:pt>
    <dgm:pt modelId="{D79B388B-0D40-43A8-B1E0-8A0870005C58}">
      <dgm:prSet/>
      <dgm:spPr/>
      <dgm:t>
        <a:bodyPr/>
        <a:lstStyle/>
        <a:p>
          <a:pPr rtl="0"/>
          <a:r>
            <a:rPr lang="en-US" b="1" smtClean="0"/>
            <a:t>Findings and Discussion</a:t>
          </a:r>
          <a:endParaRPr lang="en-US"/>
        </a:p>
      </dgm:t>
    </dgm:pt>
    <dgm:pt modelId="{8F0FF7C5-2D22-4A40-B326-644747765948}" type="parTrans" cxnId="{48C42CCD-E254-41F2-AB8E-85026F27710E}">
      <dgm:prSet/>
      <dgm:spPr/>
      <dgm:t>
        <a:bodyPr/>
        <a:lstStyle/>
        <a:p>
          <a:endParaRPr lang="en-US"/>
        </a:p>
      </dgm:t>
    </dgm:pt>
    <dgm:pt modelId="{9031311B-F197-4580-AEC2-AA67B06E1A00}" type="sibTrans" cxnId="{48C42CCD-E254-41F2-AB8E-85026F27710E}">
      <dgm:prSet/>
      <dgm:spPr/>
      <dgm:t>
        <a:bodyPr/>
        <a:lstStyle/>
        <a:p>
          <a:endParaRPr lang="en-US"/>
        </a:p>
      </dgm:t>
    </dgm:pt>
    <dgm:pt modelId="{C684C384-8598-429C-BBF8-B40710F49A21}">
      <dgm:prSet/>
      <dgm:spPr/>
      <dgm:t>
        <a:bodyPr/>
        <a:lstStyle/>
        <a:p>
          <a:pPr rtl="0"/>
          <a:r>
            <a:rPr lang="en-GB" b="1" dirty="0" smtClean="0"/>
            <a:t>Implications and Conclusion </a:t>
          </a:r>
          <a:endParaRPr lang="en-US" dirty="0"/>
        </a:p>
      </dgm:t>
    </dgm:pt>
    <dgm:pt modelId="{C76D5509-0A68-4FAA-BC93-0191ED97C6EE}" type="parTrans" cxnId="{03A8FF33-D32A-42D5-A3D4-AFD13AA94FEE}">
      <dgm:prSet/>
      <dgm:spPr/>
      <dgm:t>
        <a:bodyPr/>
        <a:lstStyle/>
        <a:p>
          <a:endParaRPr lang="en-US"/>
        </a:p>
      </dgm:t>
    </dgm:pt>
    <dgm:pt modelId="{E3EA5642-503F-4F6E-9E24-685F2C7CA19D}" type="sibTrans" cxnId="{03A8FF33-D32A-42D5-A3D4-AFD13AA94FEE}">
      <dgm:prSet/>
      <dgm:spPr/>
      <dgm:t>
        <a:bodyPr/>
        <a:lstStyle/>
        <a:p>
          <a:endParaRPr lang="en-US"/>
        </a:p>
      </dgm:t>
    </dgm:pt>
    <dgm:pt modelId="{62B4D473-AD86-4ECF-B814-1A36DF1635A4}" type="pres">
      <dgm:prSet presAssocID="{3E72DE23-835D-45E0-9BD4-3F5FC1A80F5D}" presName="Name0" presStyleCnt="0">
        <dgm:presLayoutVars>
          <dgm:resizeHandles/>
        </dgm:presLayoutVars>
      </dgm:prSet>
      <dgm:spPr/>
      <dgm:t>
        <a:bodyPr/>
        <a:lstStyle/>
        <a:p>
          <a:endParaRPr lang="en-US"/>
        </a:p>
      </dgm:t>
    </dgm:pt>
    <dgm:pt modelId="{E2A56B5D-F221-4DF7-8898-93268A4C1E72}" type="pres">
      <dgm:prSet presAssocID="{8DB84136-3259-4A8D-B138-13DEE684AAB4}" presName="text" presStyleLbl="node1" presStyleIdx="0" presStyleCnt="5">
        <dgm:presLayoutVars>
          <dgm:bulletEnabled val="1"/>
        </dgm:presLayoutVars>
      </dgm:prSet>
      <dgm:spPr/>
      <dgm:t>
        <a:bodyPr/>
        <a:lstStyle/>
        <a:p>
          <a:endParaRPr lang="en-US"/>
        </a:p>
      </dgm:t>
    </dgm:pt>
    <dgm:pt modelId="{CE3B8956-5C9F-431E-B7CF-C15B725CF0D6}" type="pres">
      <dgm:prSet presAssocID="{A83D70C8-8246-4F8E-ADAB-88650F30042B}" presName="space" presStyleCnt="0"/>
      <dgm:spPr/>
    </dgm:pt>
    <dgm:pt modelId="{777786A9-FB08-4BEC-BC7C-F38B1A4F654C}" type="pres">
      <dgm:prSet presAssocID="{F31996AD-245D-43E8-9DD7-ACBC091889F9}" presName="text" presStyleLbl="node1" presStyleIdx="1" presStyleCnt="5">
        <dgm:presLayoutVars>
          <dgm:bulletEnabled val="1"/>
        </dgm:presLayoutVars>
      </dgm:prSet>
      <dgm:spPr/>
      <dgm:t>
        <a:bodyPr/>
        <a:lstStyle/>
        <a:p>
          <a:endParaRPr lang="en-US"/>
        </a:p>
      </dgm:t>
    </dgm:pt>
    <dgm:pt modelId="{13883481-56B7-4C8E-9691-D8583ECF56EB}" type="pres">
      <dgm:prSet presAssocID="{3E8C56C6-94DE-4EBA-ACF1-FB6D9C5AD6B4}" presName="space" presStyleCnt="0"/>
      <dgm:spPr/>
    </dgm:pt>
    <dgm:pt modelId="{9A96A41F-A58B-4892-B532-A01C9F6C4788}" type="pres">
      <dgm:prSet presAssocID="{7641280E-5D18-4FDD-BE7D-5CF95BE13F82}" presName="text" presStyleLbl="node1" presStyleIdx="2" presStyleCnt="5">
        <dgm:presLayoutVars>
          <dgm:bulletEnabled val="1"/>
        </dgm:presLayoutVars>
      </dgm:prSet>
      <dgm:spPr/>
      <dgm:t>
        <a:bodyPr/>
        <a:lstStyle/>
        <a:p>
          <a:endParaRPr lang="en-US"/>
        </a:p>
      </dgm:t>
    </dgm:pt>
    <dgm:pt modelId="{CBF777A2-5C73-475A-A697-BD438D966227}" type="pres">
      <dgm:prSet presAssocID="{8537714B-EDD3-49B4-83AD-363978892CD3}" presName="space" presStyleCnt="0"/>
      <dgm:spPr/>
    </dgm:pt>
    <dgm:pt modelId="{7AFEC107-62BA-4C7E-A416-A22869063382}" type="pres">
      <dgm:prSet presAssocID="{D79B388B-0D40-43A8-B1E0-8A0870005C58}" presName="text" presStyleLbl="node1" presStyleIdx="3" presStyleCnt="5">
        <dgm:presLayoutVars>
          <dgm:bulletEnabled val="1"/>
        </dgm:presLayoutVars>
      </dgm:prSet>
      <dgm:spPr/>
      <dgm:t>
        <a:bodyPr/>
        <a:lstStyle/>
        <a:p>
          <a:endParaRPr lang="en-US"/>
        </a:p>
      </dgm:t>
    </dgm:pt>
    <dgm:pt modelId="{F70F736A-60DB-493C-A531-8DF37E86F0A8}" type="pres">
      <dgm:prSet presAssocID="{9031311B-F197-4580-AEC2-AA67B06E1A00}" presName="space" presStyleCnt="0"/>
      <dgm:spPr/>
    </dgm:pt>
    <dgm:pt modelId="{44C662EB-B40C-4967-A94D-3450F40D3A47}" type="pres">
      <dgm:prSet presAssocID="{C684C384-8598-429C-BBF8-B40710F49A21}" presName="text" presStyleLbl="node1" presStyleIdx="4" presStyleCnt="5">
        <dgm:presLayoutVars>
          <dgm:bulletEnabled val="1"/>
        </dgm:presLayoutVars>
      </dgm:prSet>
      <dgm:spPr/>
      <dgm:t>
        <a:bodyPr/>
        <a:lstStyle/>
        <a:p>
          <a:endParaRPr lang="en-US"/>
        </a:p>
      </dgm:t>
    </dgm:pt>
  </dgm:ptLst>
  <dgm:cxnLst>
    <dgm:cxn modelId="{AC22879B-C381-4A4B-BF82-5ED6E874D0EF}" type="presOf" srcId="{3E72DE23-835D-45E0-9BD4-3F5FC1A80F5D}" destId="{62B4D473-AD86-4ECF-B814-1A36DF1635A4}" srcOrd="0" destOrd="0" presId="urn:diagrams.loki3.com/VaryingWidthList"/>
    <dgm:cxn modelId="{48C42CCD-E254-41F2-AB8E-85026F27710E}" srcId="{3E72DE23-835D-45E0-9BD4-3F5FC1A80F5D}" destId="{D79B388B-0D40-43A8-B1E0-8A0870005C58}" srcOrd="3" destOrd="0" parTransId="{8F0FF7C5-2D22-4A40-B326-644747765948}" sibTransId="{9031311B-F197-4580-AEC2-AA67B06E1A00}"/>
    <dgm:cxn modelId="{9E972874-B736-456B-8CE3-B591D77B49CD}" srcId="{3E72DE23-835D-45E0-9BD4-3F5FC1A80F5D}" destId="{7641280E-5D18-4FDD-BE7D-5CF95BE13F82}" srcOrd="2" destOrd="0" parTransId="{16F2B4AF-E9EF-4E2C-936C-21F150953F76}" sibTransId="{8537714B-EDD3-49B4-83AD-363978892CD3}"/>
    <dgm:cxn modelId="{195842F8-2787-4FC3-8CA6-295D674A835E}" type="presOf" srcId="{F31996AD-245D-43E8-9DD7-ACBC091889F9}" destId="{777786A9-FB08-4BEC-BC7C-F38B1A4F654C}" srcOrd="0" destOrd="0" presId="urn:diagrams.loki3.com/VaryingWidthList"/>
    <dgm:cxn modelId="{BD4E91A7-2246-4F8E-866B-E32E45D51E96}" type="presOf" srcId="{D79B388B-0D40-43A8-B1E0-8A0870005C58}" destId="{7AFEC107-62BA-4C7E-A416-A22869063382}" srcOrd="0" destOrd="0" presId="urn:diagrams.loki3.com/VaryingWidthList"/>
    <dgm:cxn modelId="{8B318B7A-3166-4559-A590-29A39BA44116}" type="presOf" srcId="{8DB84136-3259-4A8D-B138-13DEE684AAB4}" destId="{E2A56B5D-F221-4DF7-8898-93268A4C1E72}" srcOrd="0" destOrd="0" presId="urn:diagrams.loki3.com/VaryingWidthList"/>
    <dgm:cxn modelId="{81A0A5AD-0576-4446-8BA3-5E7B5A19564E}" type="presOf" srcId="{7641280E-5D18-4FDD-BE7D-5CF95BE13F82}" destId="{9A96A41F-A58B-4892-B532-A01C9F6C4788}" srcOrd="0" destOrd="0" presId="urn:diagrams.loki3.com/VaryingWidthList"/>
    <dgm:cxn modelId="{99DBBBDC-1190-4202-88AC-B1DED00F82FB}" type="presOf" srcId="{C684C384-8598-429C-BBF8-B40710F49A21}" destId="{44C662EB-B40C-4967-A94D-3450F40D3A47}" srcOrd="0" destOrd="0" presId="urn:diagrams.loki3.com/VaryingWidthList"/>
    <dgm:cxn modelId="{58857FD2-1172-4615-8070-E068192D6D7D}" srcId="{3E72DE23-835D-45E0-9BD4-3F5FC1A80F5D}" destId="{8DB84136-3259-4A8D-B138-13DEE684AAB4}" srcOrd="0" destOrd="0" parTransId="{3ECFA16F-701A-4635-A91F-B1C03B35B811}" sibTransId="{A83D70C8-8246-4F8E-ADAB-88650F30042B}"/>
    <dgm:cxn modelId="{F5F075E8-CE61-41EF-B736-459E9219406A}" srcId="{3E72DE23-835D-45E0-9BD4-3F5FC1A80F5D}" destId="{F31996AD-245D-43E8-9DD7-ACBC091889F9}" srcOrd="1" destOrd="0" parTransId="{A34B3455-16A1-4746-98B6-26E2370DCDED}" sibTransId="{3E8C56C6-94DE-4EBA-ACF1-FB6D9C5AD6B4}"/>
    <dgm:cxn modelId="{03A8FF33-D32A-42D5-A3D4-AFD13AA94FEE}" srcId="{3E72DE23-835D-45E0-9BD4-3F5FC1A80F5D}" destId="{C684C384-8598-429C-BBF8-B40710F49A21}" srcOrd="4" destOrd="0" parTransId="{C76D5509-0A68-4FAA-BC93-0191ED97C6EE}" sibTransId="{E3EA5642-503F-4F6E-9E24-685F2C7CA19D}"/>
    <dgm:cxn modelId="{7EC603C5-AECE-4332-B710-8C4FAD13EEE4}" type="presParOf" srcId="{62B4D473-AD86-4ECF-B814-1A36DF1635A4}" destId="{E2A56B5D-F221-4DF7-8898-93268A4C1E72}" srcOrd="0" destOrd="0" presId="urn:diagrams.loki3.com/VaryingWidthList"/>
    <dgm:cxn modelId="{0923BE4E-E6CE-4BAF-B90F-F6DF66D71793}" type="presParOf" srcId="{62B4D473-AD86-4ECF-B814-1A36DF1635A4}" destId="{CE3B8956-5C9F-431E-B7CF-C15B725CF0D6}" srcOrd="1" destOrd="0" presId="urn:diagrams.loki3.com/VaryingWidthList"/>
    <dgm:cxn modelId="{5941F836-0DD0-4AD2-96B5-5050001F2484}" type="presParOf" srcId="{62B4D473-AD86-4ECF-B814-1A36DF1635A4}" destId="{777786A9-FB08-4BEC-BC7C-F38B1A4F654C}" srcOrd="2" destOrd="0" presId="urn:diagrams.loki3.com/VaryingWidthList"/>
    <dgm:cxn modelId="{A82BFFE6-A75B-4AB1-9D59-8E60FA50CE74}" type="presParOf" srcId="{62B4D473-AD86-4ECF-B814-1A36DF1635A4}" destId="{13883481-56B7-4C8E-9691-D8583ECF56EB}" srcOrd="3" destOrd="0" presId="urn:diagrams.loki3.com/VaryingWidthList"/>
    <dgm:cxn modelId="{6406BEC9-27ED-4661-96C3-6FE29E165B34}" type="presParOf" srcId="{62B4D473-AD86-4ECF-B814-1A36DF1635A4}" destId="{9A96A41F-A58B-4892-B532-A01C9F6C4788}" srcOrd="4" destOrd="0" presId="urn:diagrams.loki3.com/VaryingWidthList"/>
    <dgm:cxn modelId="{75C330B6-E542-43CC-8382-BE66B9FFD86F}" type="presParOf" srcId="{62B4D473-AD86-4ECF-B814-1A36DF1635A4}" destId="{CBF777A2-5C73-475A-A697-BD438D966227}" srcOrd="5" destOrd="0" presId="urn:diagrams.loki3.com/VaryingWidthList"/>
    <dgm:cxn modelId="{5534AF99-9610-47D6-9D4C-1FF1E5FBD52B}" type="presParOf" srcId="{62B4D473-AD86-4ECF-B814-1A36DF1635A4}" destId="{7AFEC107-62BA-4C7E-A416-A22869063382}" srcOrd="6" destOrd="0" presId="urn:diagrams.loki3.com/VaryingWidthList"/>
    <dgm:cxn modelId="{3C52DFAB-B82E-4480-B000-6DAA267794CD}" type="presParOf" srcId="{62B4D473-AD86-4ECF-B814-1A36DF1635A4}" destId="{F70F736A-60DB-493C-A531-8DF37E86F0A8}" srcOrd="7" destOrd="0" presId="urn:diagrams.loki3.com/VaryingWidthList"/>
    <dgm:cxn modelId="{96018600-F1DF-434B-8440-31BF97989D48}" type="presParOf" srcId="{62B4D473-AD86-4ECF-B814-1A36DF1635A4}" destId="{44C662EB-B40C-4967-A94D-3450F40D3A47}" srcOrd="8" destOrd="0" presId="urn:diagrams.loki3.com/VaryingWidth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156C9612-62F0-4534-A07F-4415699A677A}"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175FC3A4-C7C7-4895-8CF3-5DA074287A69}"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5473258C-6EB6-4F21-B2AE-34FC016FA915}"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DA29D6D4-46AB-426B-B9C5-38667987B167}"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441FB8-8405-456B-B5DF-F1B4C3FB4222}" type="doc">
      <dgm:prSet loTypeId="urn:microsoft.com/office/officeart/2005/8/layout/venn1" loCatId="relationship" qsTypeId="urn:microsoft.com/office/officeart/2005/8/quickstyle/3d1" qsCatId="3D" csTypeId="urn:microsoft.com/office/officeart/2005/8/colors/accent1_2" csCatId="accent1" phldr="1"/>
      <dgm:spPr/>
      <dgm:t>
        <a:bodyPr/>
        <a:lstStyle/>
        <a:p>
          <a:endParaRPr lang="en-MY"/>
        </a:p>
      </dgm:t>
    </dgm:pt>
    <dgm:pt modelId="{BFF46D06-4243-41E7-8851-C850918EA362}">
      <dgm:prSet/>
      <dgm:spPr>
        <a:solidFill>
          <a:schemeClr val="tx2">
            <a:lumMod val="40000"/>
            <a:lumOff val="60000"/>
            <a:alpha val="50000"/>
          </a:schemeClr>
        </a:solidFill>
      </dgm:spPr>
      <dgm:t>
        <a:bodyPr/>
        <a:lstStyle/>
        <a:p>
          <a:pPr rtl="0"/>
          <a:r>
            <a:rPr lang="en-MY" b="1" dirty="0" smtClean="0">
              <a:solidFill>
                <a:schemeClr val="tx1"/>
              </a:solidFill>
            </a:rPr>
            <a:t>Legalese</a:t>
          </a:r>
          <a:endParaRPr lang="en-MY" dirty="0">
            <a:solidFill>
              <a:schemeClr val="tx1"/>
            </a:solidFill>
          </a:endParaRPr>
        </a:p>
      </dgm:t>
    </dgm:pt>
    <dgm:pt modelId="{4B0804A1-90EF-4BA2-9620-478327DF8903}" type="parTrans" cxnId="{34E59AEF-034E-404B-B0D5-F353ABD77EBF}">
      <dgm:prSet/>
      <dgm:spPr/>
      <dgm:t>
        <a:bodyPr/>
        <a:lstStyle/>
        <a:p>
          <a:endParaRPr lang="en-MY"/>
        </a:p>
      </dgm:t>
    </dgm:pt>
    <dgm:pt modelId="{38C7AD93-A33D-4C9D-A12B-1A31E375C0BC}" type="sibTrans" cxnId="{34E59AEF-034E-404B-B0D5-F353ABD77EBF}">
      <dgm:prSet/>
      <dgm:spPr/>
      <dgm:t>
        <a:bodyPr/>
        <a:lstStyle/>
        <a:p>
          <a:endParaRPr lang="en-MY"/>
        </a:p>
      </dgm:t>
    </dgm:pt>
    <dgm:pt modelId="{C14ED912-8D75-42D8-A1A7-741E83ECB220}">
      <dgm:prSet/>
      <dgm:spPr>
        <a:solidFill>
          <a:schemeClr val="accent1">
            <a:lumMod val="20000"/>
            <a:lumOff val="80000"/>
            <a:alpha val="50000"/>
          </a:schemeClr>
        </a:solidFill>
      </dgm:spPr>
      <dgm:t>
        <a:bodyPr/>
        <a:lstStyle/>
        <a:p>
          <a:pPr rtl="0"/>
          <a:r>
            <a:rPr lang="en-MY" b="1" dirty="0" smtClean="0">
              <a:solidFill>
                <a:schemeClr val="accent2">
                  <a:lumMod val="75000"/>
                </a:schemeClr>
              </a:solidFill>
            </a:rPr>
            <a:t>Colligation</a:t>
          </a:r>
          <a:endParaRPr lang="en-MY" dirty="0">
            <a:solidFill>
              <a:schemeClr val="accent2">
                <a:lumMod val="75000"/>
              </a:schemeClr>
            </a:solidFill>
          </a:endParaRPr>
        </a:p>
      </dgm:t>
    </dgm:pt>
    <dgm:pt modelId="{D54FED31-4693-4328-9EFE-F1F1B83DDF4F}" type="parTrans" cxnId="{0C7DC510-3E23-4E12-978F-3D6687AA982E}">
      <dgm:prSet/>
      <dgm:spPr/>
      <dgm:t>
        <a:bodyPr/>
        <a:lstStyle/>
        <a:p>
          <a:endParaRPr lang="en-MY"/>
        </a:p>
      </dgm:t>
    </dgm:pt>
    <dgm:pt modelId="{D30E7A18-17F6-4CF2-BB64-E4A3E4A87F56}" type="sibTrans" cxnId="{0C7DC510-3E23-4E12-978F-3D6687AA982E}">
      <dgm:prSet/>
      <dgm:spPr/>
      <dgm:t>
        <a:bodyPr/>
        <a:lstStyle/>
        <a:p>
          <a:endParaRPr lang="en-MY"/>
        </a:p>
      </dgm:t>
    </dgm:pt>
    <dgm:pt modelId="{57FC5E04-0FDC-44F5-AD95-48055E26A5F6}">
      <dgm:prSet/>
      <dgm:spPr>
        <a:solidFill>
          <a:schemeClr val="bg2"/>
        </a:solidFill>
      </dgm:spPr>
      <dgm:t>
        <a:bodyPr/>
        <a:lstStyle/>
        <a:p>
          <a:pPr rtl="0"/>
          <a:r>
            <a:rPr lang="en-MY" b="1" dirty="0" smtClean="0">
              <a:solidFill>
                <a:srgbClr val="0070C0"/>
              </a:solidFill>
            </a:rPr>
            <a:t>The Status of English in Nigeria</a:t>
          </a:r>
          <a:endParaRPr lang="en-MY" dirty="0">
            <a:solidFill>
              <a:srgbClr val="0070C0"/>
            </a:solidFill>
          </a:endParaRPr>
        </a:p>
      </dgm:t>
    </dgm:pt>
    <dgm:pt modelId="{6F336E24-84A5-4922-8DF0-DB72849E1229}" type="sibTrans" cxnId="{73FA1203-0C24-4538-BC17-B8E4FD947BC2}">
      <dgm:prSet/>
      <dgm:spPr/>
      <dgm:t>
        <a:bodyPr/>
        <a:lstStyle/>
        <a:p>
          <a:endParaRPr lang="en-MY"/>
        </a:p>
      </dgm:t>
    </dgm:pt>
    <dgm:pt modelId="{806EA30B-8C65-428F-BC35-6861B46B03E5}" type="parTrans" cxnId="{73FA1203-0C24-4538-BC17-B8E4FD947BC2}">
      <dgm:prSet/>
      <dgm:spPr/>
      <dgm:t>
        <a:bodyPr/>
        <a:lstStyle/>
        <a:p>
          <a:endParaRPr lang="en-MY"/>
        </a:p>
      </dgm:t>
    </dgm:pt>
    <dgm:pt modelId="{5A7FD7C2-634D-495B-B584-ACB44882C84A}" type="pres">
      <dgm:prSet presAssocID="{BC441FB8-8405-456B-B5DF-F1B4C3FB4222}" presName="compositeShape" presStyleCnt="0">
        <dgm:presLayoutVars>
          <dgm:chMax val="7"/>
          <dgm:dir/>
          <dgm:resizeHandles val="exact"/>
        </dgm:presLayoutVars>
      </dgm:prSet>
      <dgm:spPr/>
      <dgm:t>
        <a:bodyPr/>
        <a:lstStyle/>
        <a:p>
          <a:endParaRPr lang="en-MY"/>
        </a:p>
      </dgm:t>
    </dgm:pt>
    <dgm:pt modelId="{3C6CE496-6AC8-46AC-A317-F92EC107735A}" type="pres">
      <dgm:prSet presAssocID="{57FC5E04-0FDC-44F5-AD95-48055E26A5F6}" presName="circ1" presStyleLbl="vennNode1" presStyleIdx="0" presStyleCnt="3"/>
      <dgm:spPr/>
      <dgm:t>
        <a:bodyPr/>
        <a:lstStyle/>
        <a:p>
          <a:endParaRPr lang="en-MY"/>
        </a:p>
      </dgm:t>
    </dgm:pt>
    <dgm:pt modelId="{1124E8E6-CC7F-4062-A1BF-1AEACD006EC6}" type="pres">
      <dgm:prSet presAssocID="{57FC5E04-0FDC-44F5-AD95-48055E26A5F6}" presName="circ1Tx" presStyleLbl="revTx" presStyleIdx="0" presStyleCnt="0">
        <dgm:presLayoutVars>
          <dgm:chMax val="0"/>
          <dgm:chPref val="0"/>
          <dgm:bulletEnabled val="1"/>
        </dgm:presLayoutVars>
      </dgm:prSet>
      <dgm:spPr/>
      <dgm:t>
        <a:bodyPr/>
        <a:lstStyle/>
        <a:p>
          <a:endParaRPr lang="en-MY"/>
        </a:p>
      </dgm:t>
    </dgm:pt>
    <dgm:pt modelId="{62D1A7EA-7E0C-4BBF-BC89-254DAD87F030}" type="pres">
      <dgm:prSet presAssocID="{BFF46D06-4243-41E7-8851-C850918EA362}" presName="circ2" presStyleLbl="vennNode1" presStyleIdx="1" presStyleCnt="3"/>
      <dgm:spPr/>
      <dgm:t>
        <a:bodyPr/>
        <a:lstStyle/>
        <a:p>
          <a:endParaRPr lang="en-MY"/>
        </a:p>
      </dgm:t>
    </dgm:pt>
    <dgm:pt modelId="{06F5150B-7A69-43CD-A0E9-D871B555B77F}" type="pres">
      <dgm:prSet presAssocID="{BFF46D06-4243-41E7-8851-C850918EA362}" presName="circ2Tx" presStyleLbl="revTx" presStyleIdx="0" presStyleCnt="0">
        <dgm:presLayoutVars>
          <dgm:chMax val="0"/>
          <dgm:chPref val="0"/>
          <dgm:bulletEnabled val="1"/>
        </dgm:presLayoutVars>
      </dgm:prSet>
      <dgm:spPr/>
      <dgm:t>
        <a:bodyPr/>
        <a:lstStyle/>
        <a:p>
          <a:endParaRPr lang="en-MY"/>
        </a:p>
      </dgm:t>
    </dgm:pt>
    <dgm:pt modelId="{A0D2E62D-3BB8-42EC-AF15-BD476B8F96E6}" type="pres">
      <dgm:prSet presAssocID="{C14ED912-8D75-42D8-A1A7-741E83ECB220}" presName="circ3" presStyleLbl="vennNode1" presStyleIdx="2" presStyleCnt="3"/>
      <dgm:spPr/>
      <dgm:t>
        <a:bodyPr/>
        <a:lstStyle/>
        <a:p>
          <a:endParaRPr lang="en-MY"/>
        </a:p>
      </dgm:t>
    </dgm:pt>
    <dgm:pt modelId="{A3555584-D8DD-4E4B-8A2C-B43A7566B218}" type="pres">
      <dgm:prSet presAssocID="{C14ED912-8D75-42D8-A1A7-741E83ECB220}" presName="circ3Tx" presStyleLbl="revTx" presStyleIdx="0" presStyleCnt="0">
        <dgm:presLayoutVars>
          <dgm:chMax val="0"/>
          <dgm:chPref val="0"/>
          <dgm:bulletEnabled val="1"/>
        </dgm:presLayoutVars>
      </dgm:prSet>
      <dgm:spPr/>
      <dgm:t>
        <a:bodyPr/>
        <a:lstStyle/>
        <a:p>
          <a:endParaRPr lang="en-MY"/>
        </a:p>
      </dgm:t>
    </dgm:pt>
  </dgm:ptLst>
  <dgm:cxnLst>
    <dgm:cxn modelId="{FF260F1D-3918-41F9-82D2-DF3C7F152F23}" type="presOf" srcId="{BFF46D06-4243-41E7-8851-C850918EA362}" destId="{62D1A7EA-7E0C-4BBF-BC89-254DAD87F030}" srcOrd="0" destOrd="0" presId="urn:microsoft.com/office/officeart/2005/8/layout/venn1"/>
    <dgm:cxn modelId="{BC36A69F-7D5E-4B5F-9BC0-5091E71F51E7}" type="presOf" srcId="{57FC5E04-0FDC-44F5-AD95-48055E26A5F6}" destId="{3C6CE496-6AC8-46AC-A317-F92EC107735A}" srcOrd="0" destOrd="0" presId="urn:microsoft.com/office/officeart/2005/8/layout/venn1"/>
    <dgm:cxn modelId="{4E23B9CF-15EC-424D-A56F-685502FB86C8}" type="presOf" srcId="{C14ED912-8D75-42D8-A1A7-741E83ECB220}" destId="{A0D2E62D-3BB8-42EC-AF15-BD476B8F96E6}" srcOrd="0" destOrd="0" presId="urn:microsoft.com/office/officeart/2005/8/layout/venn1"/>
    <dgm:cxn modelId="{155A2A68-A9B7-48F1-8904-BBDF3CA41E93}" type="presOf" srcId="{BFF46D06-4243-41E7-8851-C850918EA362}" destId="{06F5150B-7A69-43CD-A0E9-D871B555B77F}" srcOrd="1" destOrd="0" presId="urn:microsoft.com/office/officeart/2005/8/layout/venn1"/>
    <dgm:cxn modelId="{EDCFD189-F84E-4B37-BB56-3D207025734E}" type="presOf" srcId="{C14ED912-8D75-42D8-A1A7-741E83ECB220}" destId="{A3555584-D8DD-4E4B-8A2C-B43A7566B218}" srcOrd="1" destOrd="0" presId="urn:microsoft.com/office/officeart/2005/8/layout/venn1"/>
    <dgm:cxn modelId="{0C7DC510-3E23-4E12-978F-3D6687AA982E}" srcId="{BC441FB8-8405-456B-B5DF-F1B4C3FB4222}" destId="{C14ED912-8D75-42D8-A1A7-741E83ECB220}" srcOrd="2" destOrd="0" parTransId="{D54FED31-4693-4328-9EFE-F1F1B83DDF4F}" sibTransId="{D30E7A18-17F6-4CF2-BB64-E4A3E4A87F56}"/>
    <dgm:cxn modelId="{3D86CC7D-512F-4BA4-9597-E411235498F1}" type="presOf" srcId="{BC441FB8-8405-456B-B5DF-F1B4C3FB4222}" destId="{5A7FD7C2-634D-495B-B584-ACB44882C84A}" srcOrd="0" destOrd="0" presId="urn:microsoft.com/office/officeart/2005/8/layout/venn1"/>
    <dgm:cxn modelId="{73FA1203-0C24-4538-BC17-B8E4FD947BC2}" srcId="{BC441FB8-8405-456B-B5DF-F1B4C3FB4222}" destId="{57FC5E04-0FDC-44F5-AD95-48055E26A5F6}" srcOrd="0" destOrd="0" parTransId="{806EA30B-8C65-428F-BC35-6861B46B03E5}" sibTransId="{6F336E24-84A5-4922-8DF0-DB72849E1229}"/>
    <dgm:cxn modelId="{810A4028-D914-403E-9330-8D06B0F1A626}" type="presOf" srcId="{57FC5E04-0FDC-44F5-AD95-48055E26A5F6}" destId="{1124E8E6-CC7F-4062-A1BF-1AEACD006EC6}" srcOrd="1" destOrd="0" presId="urn:microsoft.com/office/officeart/2005/8/layout/venn1"/>
    <dgm:cxn modelId="{34E59AEF-034E-404B-B0D5-F353ABD77EBF}" srcId="{BC441FB8-8405-456B-B5DF-F1B4C3FB4222}" destId="{BFF46D06-4243-41E7-8851-C850918EA362}" srcOrd="1" destOrd="0" parTransId="{4B0804A1-90EF-4BA2-9620-478327DF8903}" sibTransId="{38C7AD93-A33D-4C9D-A12B-1A31E375C0BC}"/>
    <dgm:cxn modelId="{23EF7536-E6A1-406D-904E-1C0554424B70}" type="presParOf" srcId="{5A7FD7C2-634D-495B-B584-ACB44882C84A}" destId="{3C6CE496-6AC8-46AC-A317-F92EC107735A}" srcOrd="0" destOrd="0" presId="urn:microsoft.com/office/officeart/2005/8/layout/venn1"/>
    <dgm:cxn modelId="{09F1ECEC-21D9-430F-838F-A729A3934B02}" type="presParOf" srcId="{5A7FD7C2-634D-495B-B584-ACB44882C84A}" destId="{1124E8E6-CC7F-4062-A1BF-1AEACD006EC6}" srcOrd="1" destOrd="0" presId="urn:microsoft.com/office/officeart/2005/8/layout/venn1"/>
    <dgm:cxn modelId="{802FCE19-23AD-4BB0-B1FA-5FDB43F1000A}" type="presParOf" srcId="{5A7FD7C2-634D-495B-B584-ACB44882C84A}" destId="{62D1A7EA-7E0C-4BBF-BC89-254DAD87F030}" srcOrd="2" destOrd="0" presId="urn:microsoft.com/office/officeart/2005/8/layout/venn1"/>
    <dgm:cxn modelId="{C95297E1-4DD0-4370-B12D-AD022827E74C}" type="presParOf" srcId="{5A7FD7C2-634D-495B-B584-ACB44882C84A}" destId="{06F5150B-7A69-43CD-A0E9-D871B555B77F}" srcOrd="3" destOrd="0" presId="urn:microsoft.com/office/officeart/2005/8/layout/venn1"/>
    <dgm:cxn modelId="{0781BC7C-1118-42D6-A017-D4EBE6E28DAB}" type="presParOf" srcId="{5A7FD7C2-634D-495B-B584-ACB44882C84A}" destId="{A0D2E62D-3BB8-42EC-AF15-BD476B8F96E6}" srcOrd="4" destOrd="0" presId="urn:microsoft.com/office/officeart/2005/8/layout/venn1"/>
    <dgm:cxn modelId="{66F4329A-5CBD-4EB8-B0CD-60F317576EA6}" type="presParOf" srcId="{5A7FD7C2-634D-495B-B584-ACB44882C84A}" destId="{A3555584-D8DD-4E4B-8A2C-B43A7566B218}" srcOrd="5" destOrd="0" presId="urn:microsoft.com/office/officeart/2005/8/layout/venn1"/>
  </dgm:cxnLst>
  <dgm:bg>
    <a:solidFill>
      <a:schemeClr val="bg1">
        <a:lumMod val="95000"/>
      </a:schemeClr>
    </a:solidFill>
  </dgm:bg>
  <dgm:whole>
    <a:ln>
      <a:solidFill>
        <a:schemeClr val="accent6">
          <a:lumMod val="75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24D44305-15DD-4A82-B59C-D852E2425851}"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F348D2AE-115A-4FC4-9E25-694CC63F9314}"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1F594B93-9E99-4F58-8BAE-9D2DB52331B3}"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B51E67CB-CC40-414D-9EB5-6B0A9AE593F9}"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A082C956-628C-49F7-AA66-F6F43F0E70EC}"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FF99E2-514D-4364-AA74-39FABAFAB17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MY"/>
        </a:p>
      </dgm:t>
    </dgm:pt>
    <dgm:pt modelId="{88D42786-2289-4528-8961-7840D33538A5}" type="pres">
      <dgm:prSet presAssocID="{CEFF99E2-514D-4364-AA74-39FABAFAB17F}" presName="diagram" presStyleCnt="0">
        <dgm:presLayoutVars>
          <dgm:dir/>
          <dgm:resizeHandles val="exact"/>
        </dgm:presLayoutVars>
      </dgm:prSet>
      <dgm:spPr/>
      <dgm:t>
        <a:bodyPr/>
        <a:lstStyle/>
        <a:p>
          <a:endParaRPr lang="en-MY"/>
        </a:p>
      </dgm:t>
    </dgm:pt>
  </dgm:ptLst>
  <dgm:cxnLst>
    <dgm:cxn modelId="{32490FCE-EAA1-4F28-9474-9A1F4E15BB75}" type="presOf" srcId="{CEFF99E2-514D-4364-AA74-39FABAFAB17F}" destId="{88D42786-2289-4528-8961-7840D33538A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19D963-4E35-4EA1-B092-E6B68FF17CD7}" type="datetimeFigureOut">
              <a:rPr lang="en-US" smtClean="0"/>
              <a:t>9/28/2020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E40EC0-D022-4558-95D4-95D643D972BD}" type="slidenum">
              <a:rPr lang="en-US" smtClean="0"/>
              <a:t>‹#›</a:t>
            </a:fld>
            <a:endParaRPr lang="en-US"/>
          </a:p>
        </p:txBody>
      </p:sp>
    </p:spTree>
    <p:extLst>
      <p:ext uri="{BB962C8B-B14F-4D97-AF65-F5344CB8AC3E}">
        <p14:creationId xmlns:p14="http://schemas.microsoft.com/office/powerpoint/2010/main" val="957203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89F2C-EF8E-4E3E-8BF0-CDA731DB939A}" type="slidenum">
              <a:rPr lang="en-US" smtClean="0"/>
              <a:t>1</a:t>
            </a:fld>
            <a:endParaRPr lang="en-US" dirty="0"/>
          </a:p>
        </p:txBody>
      </p:sp>
    </p:spTree>
    <p:extLst>
      <p:ext uri="{BB962C8B-B14F-4D97-AF65-F5344CB8AC3E}">
        <p14:creationId xmlns:p14="http://schemas.microsoft.com/office/powerpoint/2010/main" val="1370968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158778-378A-4091-AB9B-2AC95B8B7540}"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F952-A03C-4D4B-A863-9BFD551EBBD9}" type="slidenum">
              <a:rPr lang="en-US" smtClean="0"/>
              <a:t>‹#›</a:t>
            </a:fld>
            <a:endParaRPr lang="en-US"/>
          </a:p>
        </p:txBody>
      </p:sp>
    </p:spTree>
    <p:extLst>
      <p:ext uri="{BB962C8B-B14F-4D97-AF65-F5344CB8AC3E}">
        <p14:creationId xmlns:p14="http://schemas.microsoft.com/office/powerpoint/2010/main" val="3710949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58778-378A-4091-AB9B-2AC95B8B7540}"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F952-A03C-4D4B-A863-9BFD551EBBD9}" type="slidenum">
              <a:rPr lang="en-US" smtClean="0"/>
              <a:t>‹#›</a:t>
            </a:fld>
            <a:endParaRPr lang="en-US"/>
          </a:p>
        </p:txBody>
      </p:sp>
    </p:spTree>
    <p:extLst>
      <p:ext uri="{BB962C8B-B14F-4D97-AF65-F5344CB8AC3E}">
        <p14:creationId xmlns:p14="http://schemas.microsoft.com/office/powerpoint/2010/main" val="3738133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58778-378A-4091-AB9B-2AC95B8B7540}"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F952-A03C-4D4B-A863-9BFD551EBBD9}" type="slidenum">
              <a:rPr lang="en-US" smtClean="0"/>
              <a:t>‹#›</a:t>
            </a:fld>
            <a:endParaRPr lang="en-US"/>
          </a:p>
        </p:txBody>
      </p:sp>
    </p:spTree>
    <p:extLst>
      <p:ext uri="{BB962C8B-B14F-4D97-AF65-F5344CB8AC3E}">
        <p14:creationId xmlns:p14="http://schemas.microsoft.com/office/powerpoint/2010/main" val="195213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58778-378A-4091-AB9B-2AC95B8B7540}"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F952-A03C-4D4B-A863-9BFD551EBBD9}" type="slidenum">
              <a:rPr lang="en-US" smtClean="0"/>
              <a:t>‹#›</a:t>
            </a:fld>
            <a:endParaRPr lang="en-US"/>
          </a:p>
        </p:txBody>
      </p:sp>
    </p:spTree>
    <p:extLst>
      <p:ext uri="{BB962C8B-B14F-4D97-AF65-F5344CB8AC3E}">
        <p14:creationId xmlns:p14="http://schemas.microsoft.com/office/powerpoint/2010/main" val="214553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58778-378A-4091-AB9B-2AC95B8B7540}"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F952-A03C-4D4B-A863-9BFD551EBBD9}" type="slidenum">
              <a:rPr lang="en-US" smtClean="0"/>
              <a:t>‹#›</a:t>
            </a:fld>
            <a:endParaRPr lang="en-US"/>
          </a:p>
        </p:txBody>
      </p:sp>
    </p:spTree>
    <p:extLst>
      <p:ext uri="{BB962C8B-B14F-4D97-AF65-F5344CB8AC3E}">
        <p14:creationId xmlns:p14="http://schemas.microsoft.com/office/powerpoint/2010/main" val="51332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158778-378A-4091-AB9B-2AC95B8B7540}"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F952-A03C-4D4B-A863-9BFD551EBBD9}" type="slidenum">
              <a:rPr lang="en-US" smtClean="0"/>
              <a:t>‹#›</a:t>
            </a:fld>
            <a:endParaRPr lang="en-US"/>
          </a:p>
        </p:txBody>
      </p:sp>
    </p:spTree>
    <p:extLst>
      <p:ext uri="{BB962C8B-B14F-4D97-AF65-F5344CB8AC3E}">
        <p14:creationId xmlns:p14="http://schemas.microsoft.com/office/powerpoint/2010/main" val="3873546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158778-378A-4091-AB9B-2AC95B8B7540}" type="datetimeFigureOut">
              <a:rPr lang="en-US" smtClean="0"/>
              <a:t>9/28/2020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00F952-A03C-4D4B-A863-9BFD551EBBD9}" type="slidenum">
              <a:rPr lang="en-US" smtClean="0"/>
              <a:t>‹#›</a:t>
            </a:fld>
            <a:endParaRPr lang="en-US"/>
          </a:p>
        </p:txBody>
      </p:sp>
    </p:spTree>
    <p:extLst>
      <p:ext uri="{BB962C8B-B14F-4D97-AF65-F5344CB8AC3E}">
        <p14:creationId xmlns:p14="http://schemas.microsoft.com/office/powerpoint/2010/main" val="201420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158778-378A-4091-AB9B-2AC95B8B7540}" type="datetimeFigureOut">
              <a:rPr lang="en-US" smtClean="0"/>
              <a:t>9/28/2020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00F952-A03C-4D4B-A863-9BFD551EBBD9}" type="slidenum">
              <a:rPr lang="en-US" smtClean="0"/>
              <a:t>‹#›</a:t>
            </a:fld>
            <a:endParaRPr lang="en-US"/>
          </a:p>
        </p:txBody>
      </p:sp>
    </p:spTree>
    <p:extLst>
      <p:ext uri="{BB962C8B-B14F-4D97-AF65-F5344CB8AC3E}">
        <p14:creationId xmlns:p14="http://schemas.microsoft.com/office/powerpoint/2010/main" val="2209960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58778-378A-4091-AB9B-2AC95B8B7540}" type="datetimeFigureOut">
              <a:rPr lang="en-US" smtClean="0"/>
              <a:t>9/28/2020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00F952-A03C-4D4B-A863-9BFD551EBBD9}" type="slidenum">
              <a:rPr lang="en-US" smtClean="0"/>
              <a:t>‹#›</a:t>
            </a:fld>
            <a:endParaRPr lang="en-US"/>
          </a:p>
        </p:txBody>
      </p:sp>
    </p:spTree>
    <p:extLst>
      <p:ext uri="{BB962C8B-B14F-4D97-AF65-F5344CB8AC3E}">
        <p14:creationId xmlns:p14="http://schemas.microsoft.com/office/powerpoint/2010/main" val="387161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58778-378A-4091-AB9B-2AC95B8B7540}"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F952-A03C-4D4B-A863-9BFD551EBBD9}" type="slidenum">
              <a:rPr lang="en-US" smtClean="0"/>
              <a:t>‹#›</a:t>
            </a:fld>
            <a:endParaRPr lang="en-US"/>
          </a:p>
        </p:txBody>
      </p:sp>
    </p:spTree>
    <p:extLst>
      <p:ext uri="{BB962C8B-B14F-4D97-AF65-F5344CB8AC3E}">
        <p14:creationId xmlns:p14="http://schemas.microsoft.com/office/powerpoint/2010/main" val="122873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58778-378A-4091-AB9B-2AC95B8B7540}"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F952-A03C-4D4B-A863-9BFD551EBBD9}" type="slidenum">
              <a:rPr lang="en-US" smtClean="0"/>
              <a:t>‹#›</a:t>
            </a:fld>
            <a:endParaRPr lang="en-US"/>
          </a:p>
        </p:txBody>
      </p:sp>
    </p:spTree>
    <p:extLst>
      <p:ext uri="{BB962C8B-B14F-4D97-AF65-F5344CB8AC3E}">
        <p14:creationId xmlns:p14="http://schemas.microsoft.com/office/powerpoint/2010/main" val="386990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58778-378A-4091-AB9B-2AC95B8B7540}" type="datetimeFigureOut">
              <a:rPr lang="en-US" smtClean="0"/>
              <a:t>9/28/2020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0F952-A03C-4D4B-A863-9BFD551EBBD9}" type="slidenum">
              <a:rPr lang="en-US" smtClean="0"/>
              <a:t>‹#›</a:t>
            </a:fld>
            <a:endParaRPr lang="en-US"/>
          </a:p>
        </p:txBody>
      </p:sp>
    </p:spTree>
    <p:extLst>
      <p:ext uri="{BB962C8B-B14F-4D97-AF65-F5344CB8AC3E}">
        <p14:creationId xmlns:p14="http://schemas.microsoft.com/office/powerpoint/2010/main" val="2469806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audio" Target="../media/media10.m4a"/><Relationship Id="rId7" Type="http://schemas.openxmlformats.org/officeDocument/2006/relationships/diagramLayout" Target="../diagrams/layout10.xml"/><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diagramData" Target="../diagrams/data10.xml"/><Relationship Id="rId11" Type="http://schemas.openxmlformats.org/officeDocument/2006/relationships/image" Target="../media/image5.png"/><Relationship Id="rId5" Type="http://schemas.openxmlformats.org/officeDocument/2006/relationships/image" Target="../media/image1.jpg"/><Relationship Id="rId10" Type="http://schemas.microsoft.com/office/2007/relationships/diagramDrawing" Target="../diagrams/drawing10.xml"/><Relationship Id="rId4" Type="http://schemas.openxmlformats.org/officeDocument/2006/relationships/slideLayout" Target="../slideLayouts/slideLayout1.xml"/><Relationship Id="rId9" Type="http://schemas.openxmlformats.org/officeDocument/2006/relationships/diagramColors" Target="../diagrams/colors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diagramQuickStyle" Target="../diagrams/quickStyle11.xml"/><Relationship Id="rId12"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1.xml"/><Relationship Id="rId11" Type="http://schemas.openxmlformats.org/officeDocument/2006/relationships/image" Target="../media/image8.png"/><Relationship Id="rId5" Type="http://schemas.openxmlformats.org/officeDocument/2006/relationships/diagramData" Target="../diagrams/data11.xml"/><Relationship Id="rId10" Type="http://schemas.openxmlformats.org/officeDocument/2006/relationships/hyperlink" Target="http://www.lextutor.ca/conc/eng/" TargetMode="External"/><Relationship Id="rId4" Type="http://schemas.openxmlformats.org/officeDocument/2006/relationships/image" Target="../media/image1.jpg"/><Relationship Id="rId9" Type="http://schemas.microsoft.com/office/2007/relationships/diagramDrawing" Target="../diagrams/drawing11.xml"/><Relationship Id="rId1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1.xml"/><Relationship Id="rId7" Type="http://schemas.openxmlformats.org/officeDocument/2006/relationships/diagramQuickStyle" Target="../diagrams/quickStyle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5.png"/><Relationship Id="rId4" Type="http://schemas.openxmlformats.org/officeDocument/2006/relationships/image" Target="../media/image1.jpg"/><Relationship Id="rId9" Type="http://schemas.microsoft.com/office/2007/relationships/diagramDrawing" Target="../diagrams/drawing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1.xml"/><Relationship Id="rId7" Type="http://schemas.openxmlformats.org/officeDocument/2006/relationships/diagramQuickStyle" Target="../diagrams/quickStyle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3.xml"/><Relationship Id="rId11" Type="http://schemas.openxmlformats.org/officeDocument/2006/relationships/image" Target="../media/image5.png"/><Relationship Id="rId5" Type="http://schemas.openxmlformats.org/officeDocument/2006/relationships/diagramData" Target="../diagrams/data13.xml"/><Relationship Id="rId10" Type="http://schemas.openxmlformats.org/officeDocument/2006/relationships/image" Target="../media/image11.emf"/><Relationship Id="rId4" Type="http://schemas.openxmlformats.org/officeDocument/2006/relationships/image" Target="../media/image1.jpg"/><Relationship Id="rId9" Type="http://schemas.microsoft.com/office/2007/relationships/diagramDrawing" Target="../diagrams/drawing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1.xml"/><Relationship Id="rId7" Type="http://schemas.openxmlformats.org/officeDocument/2006/relationships/diagramQuickStyle" Target="../diagrams/quickStyle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5.png"/><Relationship Id="rId4" Type="http://schemas.openxmlformats.org/officeDocument/2006/relationships/image" Target="../media/image1.jpg"/><Relationship Id="rId9" Type="http://schemas.microsoft.com/office/2007/relationships/diagramDrawing" Target="../diagrams/drawing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1.xml"/><Relationship Id="rId7" Type="http://schemas.openxmlformats.org/officeDocument/2006/relationships/diagramQuickStyle" Target="../diagrams/quickStyle1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5.png"/><Relationship Id="rId4" Type="http://schemas.openxmlformats.org/officeDocument/2006/relationships/image" Target="../media/image1.jpg"/><Relationship Id="rId9" Type="http://schemas.microsoft.com/office/2007/relationships/diagramDrawing" Target="../diagrams/drawing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1.xml"/><Relationship Id="rId7" Type="http://schemas.openxmlformats.org/officeDocument/2006/relationships/diagramQuickStyle" Target="../diagrams/quickStyle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16.xml"/><Relationship Id="rId11" Type="http://schemas.openxmlformats.org/officeDocument/2006/relationships/image" Target="../media/image5.png"/><Relationship Id="rId5" Type="http://schemas.openxmlformats.org/officeDocument/2006/relationships/diagramData" Target="../diagrams/data16.xml"/><Relationship Id="rId10" Type="http://schemas.openxmlformats.org/officeDocument/2006/relationships/image" Target="../media/image12.emf"/><Relationship Id="rId4" Type="http://schemas.openxmlformats.org/officeDocument/2006/relationships/image" Target="../media/image1.jpg"/><Relationship Id="rId9" Type="http://schemas.microsoft.com/office/2007/relationships/diagramDrawing" Target="../diagrams/drawing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1.xml"/><Relationship Id="rId7" Type="http://schemas.openxmlformats.org/officeDocument/2006/relationships/diagramQuickStyle" Target="../diagrams/quickStyle1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7.xml"/><Relationship Id="rId11" Type="http://schemas.openxmlformats.org/officeDocument/2006/relationships/image" Target="../media/image5.png"/><Relationship Id="rId5" Type="http://schemas.openxmlformats.org/officeDocument/2006/relationships/diagramData" Target="../diagrams/data17.xml"/><Relationship Id="rId10" Type="http://schemas.openxmlformats.org/officeDocument/2006/relationships/image" Target="../media/image13.png"/><Relationship Id="rId4" Type="http://schemas.openxmlformats.org/officeDocument/2006/relationships/image" Target="../media/image1.jpg"/><Relationship Id="rId9" Type="http://schemas.microsoft.com/office/2007/relationships/diagramDrawing" Target="../diagrams/drawing17.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audio" Target="../media/media18.m4a"/><Relationship Id="rId7" Type="http://schemas.openxmlformats.org/officeDocument/2006/relationships/diagramLayout" Target="../diagrams/layout18.xml"/><Relationship Id="rId12" Type="http://schemas.openxmlformats.org/officeDocument/2006/relationships/image" Target="../media/image5.png"/><Relationship Id="rId2" Type="http://schemas.microsoft.com/office/2007/relationships/media" Target="../media/media18.m4a"/><Relationship Id="rId1" Type="http://schemas.openxmlformats.org/officeDocument/2006/relationships/tags" Target="../tags/tag7.xml"/><Relationship Id="rId6" Type="http://schemas.openxmlformats.org/officeDocument/2006/relationships/diagramData" Target="../diagrams/data18.xml"/><Relationship Id="rId11" Type="http://schemas.openxmlformats.org/officeDocument/2006/relationships/image" Target="../media/image14.emf"/><Relationship Id="rId5" Type="http://schemas.openxmlformats.org/officeDocument/2006/relationships/image" Target="../media/image1.jpg"/><Relationship Id="rId10" Type="http://schemas.microsoft.com/office/2007/relationships/diagramDrawing" Target="../diagrams/drawing18.xml"/><Relationship Id="rId4" Type="http://schemas.openxmlformats.org/officeDocument/2006/relationships/slideLayout" Target="../slideLayouts/slideLayout1.xml"/><Relationship Id="rId9" Type="http://schemas.openxmlformats.org/officeDocument/2006/relationships/diagramColors" Target="../diagrams/colors1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slideLayout" Target="../slideLayouts/slideLayout1.xml"/><Relationship Id="rId7" Type="http://schemas.openxmlformats.org/officeDocument/2006/relationships/diagramQuickStyle" Target="../diagrams/quickStyle1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19.xml"/><Relationship Id="rId11" Type="http://schemas.openxmlformats.org/officeDocument/2006/relationships/image" Target="../media/image5.png"/><Relationship Id="rId5" Type="http://schemas.openxmlformats.org/officeDocument/2006/relationships/diagramData" Target="../diagrams/data19.xml"/><Relationship Id="rId10" Type="http://schemas.openxmlformats.org/officeDocument/2006/relationships/image" Target="../media/image15.emf"/><Relationship Id="rId4" Type="http://schemas.openxmlformats.org/officeDocument/2006/relationships/image" Target="../media/image1.jpg"/><Relationship Id="rId9" Type="http://schemas.microsoft.com/office/2007/relationships/diagramDrawing" Target="../diagrams/drawing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1.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5.png"/><Relationship Id="rId10" Type="http://schemas.openxmlformats.org/officeDocument/2006/relationships/diagramData" Target="../diagrams/data2.xml"/><Relationship Id="rId4" Type="http://schemas.openxmlformats.org/officeDocument/2006/relationships/image" Target="../media/image1.jpg"/><Relationship Id="rId9" Type="http://schemas.microsoft.com/office/2007/relationships/diagramDrawing" Target="../diagrams/drawing1.xml"/><Relationship Id="rId14" Type="http://schemas.microsoft.com/office/2007/relationships/diagramDrawing" Target="../diagrams/drawing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slideLayout" Target="../slideLayouts/slideLayout1.xml"/><Relationship Id="rId7" Type="http://schemas.openxmlformats.org/officeDocument/2006/relationships/diagramQuickStyle" Target="../diagrams/quickStyle2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20.xml"/><Relationship Id="rId11" Type="http://schemas.openxmlformats.org/officeDocument/2006/relationships/image" Target="../media/image5.png"/><Relationship Id="rId5" Type="http://schemas.openxmlformats.org/officeDocument/2006/relationships/diagramData" Target="../diagrams/data20.xml"/><Relationship Id="rId10" Type="http://schemas.openxmlformats.org/officeDocument/2006/relationships/image" Target="../media/image16.emf"/><Relationship Id="rId4" Type="http://schemas.openxmlformats.org/officeDocument/2006/relationships/image" Target="../media/image1.jpg"/><Relationship Id="rId9" Type="http://schemas.microsoft.com/office/2007/relationships/diagramDrawing" Target="../diagrams/drawing2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slideLayout" Target="../slideLayouts/slideLayout1.xml"/><Relationship Id="rId7" Type="http://schemas.openxmlformats.org/officeDocument/2006/relationships/diagramQuickStyle" Target="../diagrams/quickStyle2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21.xml"/><Relationship Id="rId11" Type="http://schemas.openxmlformats.org/officeDocument/2006/relationships/image" Target="../media/image5.png"/><Relationship Id="rId5" Type="http://schemas.openxmlformats.org/officeDocument/2006/relationships/diagramData" Target="../diagrams/data21.xml"/><Relationship Id="rId10" Type="http://schemas.openxmlformats.org/officeDocument/2006/relationships/image" Target="../media/image17.emf"/><Relationship Id="rId4" Type="http://schemas.openxmlformats.org/officeDocument/2006/relationships/image" Target="../media/image1.jpg"/><Relationship Id="rId9" Type="http://schemas.microsoft.com/office/2007/relationships/diagramDrawing" Target="../diagrams/drawing21.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audio" Target="../media/media22.m4a"/><Relationship Id="rId7" Type="http://schemas.openxmlformats.org/officeDocument/2006/relationships/diagramLayout" Target="../diagrams/layout22.xml"/><Relationship Id="rId2" Type="http://schemas.microsoft.com/office/2007/relationships/media" Target="../media/media22.m4a"/><Relationship Id="rId1" Type="http://schemas.openxmlformats.org/officeDocument/2006/relationships/tags" Target="../tags/tag8.xml"/><Relationship Id="rId6" Type="http://schemas.openxmlformats.org/officeDocument/2006/relationships/diagramData" Target="../diagrams/data22.xml"/><Relationship Id="rId11" Type="http://schemas.openxmlformats.org/officeDocument/2006/relationships/image" Target="../media/image5.png"/><Relationship Id="rId5" Type="http://schemas.openxmlformats.org/officeDocument/2006/relationships/image" Target="../media/image1.jpg"/><Relationship Id="rId10" Type="http://schemas.microsoft.com/office/2007/relationships/diagramDrawing" Target="../diagrams/drawing22.xml"/><Relationship Id="rId4" Type="http://schemas.openxmlformats.org/officeDocument/2006/relationships/slideLayout" Target="../slideLayouts/slideLayout1.xml"/><Relationship Id="rId9" Type="http://schemas.openxmlformats.org/officeDocument/2006/relationships/diagramColors" Target="../diagrams/colors22.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audio" Target="../media/media23.m4a"/><Relationship Id="rId7" Type="http://schemas.openxmlformats.org/officeDocument/2006/relationships/diagramLayout" Target="../diagrams/layout23.xml"/><Relationship Id="rId12" Type="http://schemas.openxmlformats.org/officeDocument/2006/relationships/image" Target="../media/image5.png"/><Relationship Id="rId2" Type="http://schemas.microsoft.com/office/2007/relationships/media" Target="../media/media23.m4a"/><Relationship Id="rId1" Type="http://schemas.openxmlformats.org/officeDocument/2006/relationships/tags" Target="../tags/tag9.xml"/><Relationship Id="rId6" Type="http://schemas.openxmlformats.org/officeDocument/2006/relationships/diagramData" Target="../diagrams/data23.xml"/><Relationship Id="rId11" Type="http://schemas.openxmlformats.org/officeDocument/2006/relationships/hyperlink" Target="mailto:Bashiribrahimkn@gmail.com" TargetMode="External"/><Relationship Id="rId5" Type="http://schemas.openxmlformats.org/officeDocument/2006/relationships/image" Target="../media/image1.jpg"/><Relationship Id="rId10" Type="http://schemas.microsoft.com/office/2007/relationships/diagramDrawing" Target="../diagrams/drawing23.xml"/><Relationship Id="rId4" Type="http://schemas.openxmlformats.org/officeDocument/2006/relationships/slideLayout" Target="../slideLayouts/slideLayout1.xml"/><Relationship Id="rId9" Type="http://schemas.openxmlformats.org/officeDocument/2006/relationships/diagramColors" Target="../diagrams/colors23.xml"/></Relationships>
</file>

<file path=ppt/slides/_rels/slide2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xml"/><Relationship Id="rId7" Type="http://schemas.openxmlformats.org/officeDocument/2006/relationships/diagramQuickStyle" Target="../diagrams/quickStyle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image" Target="../media/image1.jpg"/><Relationship Id="rId9" Type="http://schemas.microsoft.com/office/2007/relationships/diagramDrawing" Target="../diagrams/drawing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audio" Target="../media/media4.m4a"/><Relationship Id="rId7" Type="http://schemas.openxmlformats.org/officeDocument/2006/relationships/diagramLayout" Target="../diagrams/layout4.xml"/><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diagramData" Target="../diagrams/data4.xml"/><Relationship Id="rId11" Type="http://schemas.openxmlformats.org/officeDocument/2006/relationships/image" Target="../media/image5.png"/><Relationship Id="rId5" Type="http://schemas.openxmlformats.org/officeDocument/2006/relationships/image" Target="../media/image1.jpg"/><Relationship Id="rId10" Type="http://schemas.microsoft.com/office/2007/relationships/diagramDrawing" Target="../diagrams/drawing4.xml"/><Relationship Id="rId4" Type="http://schemas.openxmlformats.org/officeDocument/2006/relationships/slideLayout" Target="../slideLayouts/slideLayout1.xml"/><Relationship Id="rId9" Type="http://schemas.openxmlformats.org/officeDocument/2006/relationships/diagramColors" Target="../diagrams/colors4.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audio" Target="../media/media5.m4a"/><Relationship Id="rId7" Type="http://schemas.openxmlformats.org/officeDocument/2006/relationships/diagramLayout" Target="../diagrams/layout5.xml"/><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diagramData" Target="../diagrams/data5.xml"/><Relationship Id="rId11" Type="http://schemas.openxmlformats.org/officeDocument/2006/relationships/image" Target="../media/image5.png"/><Relationship Id="rId5" Type="http://schemas.openxmlformats.org/officeDocument/2006/relationships/image" Target="../media/image1.jpg"/><Relationship Id="rId10" Type="http://schemas.microsoft.com/office/2007/relationships/diagramDrawing" Target="../diagrams/drawing5.xml"/><Relationship Id="rId4" Type="http://schemas.openxmlformats.org/officeDocument/2006/relationships/slideLayout" Target="../slideLayouts/slideLayout1.xml"/><Relationship Id="rId9"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audio" Target="../media/media6.m4a"/><Relationship Id="rId7" Type="http://schemas.openxmlformats.org/officeDocument/2006/relationships/diagramLayout" Target="../diagrams/layout6.xml"/><Relationship Id="rId12"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diagramData" Target="../diagrams/data6.xml"/><Relationship Id="rId11" Type="http://schemas.openxmlformats.org/officeDocument/2006/relationships/image" Target="../media/image6.emf"/><Relationship Id="rId5" Type="http://schemas.openxmlformats.org/officeDocument/2006/relationships/image" Target="../media/image1.jpg"/><Relationship Id="rId10" Type="http://schemas.microsoft.com/office/2007/relationships/diagramDrawing" Target="../diagrams/drawing6.xml"/><Relationship Id="rId4" Type="http://schemas.openxmlformats.org/officeDocument/2006/relationships/slideLayout" Target="../slideLayouts/slideLayout1.xml"/><Relationship Id="rId9" Type="http://schemas.openxmlformats.org/officeDocument/2006/relationships/diagramColors" Target="../diagrams/colors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audio" Target="../media/media7.m4a"/><Relationship Id="rId7" Type="http://schemas.openxmlformats.org/officeDocument/2006/relationships/diagramLayout" Target="../diagrams/layout7.xml"/><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diagramData" Target="../diagrams/data7.xml"/><Relationship Id="rId11" Type="http://schemas.openxmlformats.org/officeDocument/2006/relationships/image" Target="../media/image5.png"/><Relationship Id="rId5" Type="http://schemas.openxmlformats.org/officeDocument/2006/relationships/image" Target="../media/image1.jpg"/><Relationship Id="rId10" Type="http://schemas.microsoft.com/office/2007/relationships/diagramDrawing" Target="../diagrams/drawing7.xml"/><Relationship Id="rId4" Type="http://schemas.openxmlformats.org/officeDocument/2006/relationships/slideLayout" Target="../slideLayouts/slideLayout1.xml"/><Relationship Id="rId9" Type="http://schemas.openxmlformats.org/officeDocument/2006/relationships/diagramColors" Target="../diagrams/colors7.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audio" Target="../media/media8.m4a"/><Relationship Id="rId7" Type="http://schemas.openxmlformats.org/officeDocument/2006/relationships/diagramLayout" Target="../diagrams/layout8.xml"/><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diagramData" Target="../diagrams/data8.xml"/><Relationship Id="rId11" Type="http://schemas.openxmlformats.org/officeDocument/2006/relationships/image" Target="../media/image5.png"/><Relationship Id="rId5" Type="http://schemas.openxmlformats.org/officeDocument/2006/relationships/image" Target="../media/image1.jpg"/><Relationship Id="rId10" Type="http://schemas.microsoft.com/office/2007/relationships/diagramDrawing" Target="../diagrams/drawing8.xml"/><Relationship Id="rId4" Type="http://schemas.openxmlformats.org/officeDocument/2006/relationships/slideLayout" Target="../slideLayouts/slideLayout1.xml"/><Relationship Id="rId9" Type="http://schemas.openxmlformats.org/officeDocument/2006/relationships/diagramColors" Target="../diagrams/colors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1.xml"/><Relationship Id="rId7" Type="http://schemas.openxmlformats.org/officeDocument/2006/relationships/diagramQuickStyle" Target="../diagrams/quickStyle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9.xml"/><Relationship Id="rId11" Type="http://schemas.openxmlformats.org/officeDocument/2006/relationships/image" Target="../media/image5.png"/><Relationship Id="rId5" Type="http://schemas.openxmlformats.org/officeDocument/2006/relationships/diagramData" Target="../diagrams/data9.xml"/><Relationship Id="rId10" Type="http://schemas.openxmlformats.org/officeDocument/2006/relationships/image" Target="../media/image7.emf"/><Relationship Id="rId4" Type="http://schemas.openxmlformats.org/officeDocument/2006/relationships/image" Target="../media/image1.jpg"/><Relationship Id="rId9" Type="http://schemas.microsoft.com/office/2007/relationships/diagramDrawing" Target="../diagrams/drawin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879" y="0"/>
            <a:ext cx="9277608" cy="6858000"/>
          </a:xfrm>
          <a:prstGeom prst="rect">
            <a:avLst/>
          </a:prstGeom>
        </p:spPr>
      </p:pic>
      <p:sp>
        <p:nvSpPr>
          <p:cNvPr id="2" name="Title 1"/>
          <p:cNvSpPr>
            <a:spLocks noGrp="1"/>
          </p:cNvSpPr>
          <p:nvPr>
            <p:ph type="ctrTitle"/>
          </p:nvPr>
        </p:nvSpPr>
        <p:spPr>
          <a:xfrm>
            <a:off x="3748604" y="284673"/>
            <a:ext cx="6207500" cy="2135290"/>
          </a:xfrm>
        </p:spPr>
        <p:txBody>
          <a:bodyPr anchor="b">
            <a:noAutofit/>
          </a:bodyPr>
          <a:lstStyle/>
          <a:p>
            <a:r>
              <a:rPr lang="en-GB" sz="2800" dirty="0">
                <a:ln w="0"/>
                <a:solidFill>
                  <a:srgbClr val="002060"/>
                </a:solidFill>
                <a:effectLst>
                  <a:outerShdw blurRad="38100" dist="19050" dir="2700000" algn="tl" rotWithShape="0">
                    <a:schemeClr val="dk1">
                      <a:alpha val="40000"/>
                    </a:schemeClr>
                  </a:outerShdw>
                </a:effectLst>
              </a:rPr>
              <a:t>A CORPUS ANALYSIS OF PREPOSITIONAL COLLIGATIONS IN </a:t>
            </a:r>
            <a:r>
              <a:rPr lang="en-GB" sz="2800" dirty="0" smtClean="0">
                <a:ln w="0"/>
                <a:solidFill>
                  <a:srgbClr val="002060"/>
                </a:solidFill>
                <a:effectLst>
                  <a:outerShdw blurRad="38100" dist="19050" dir="2700000" algn="tl" rotWithShape="0">
                    <a:schemeClr val="dk1">
                      <a:alpha val="40000"/>
                    </a:schemeClr>
                  </a:outerShdw>
                </a:effectLst>
              </a:rPr>
              <a:t>THE NIGERIAN </a:t>
            </a:r>
            <a:r>
              <a:rPr lang="en-GB" sz="2800" dirty="0">
                <a:ln w="0"/>
                <a:solidFill>
                  <a:srgbClr val="002060"/>
                </a:solidFill>
                <a:effectLst>
                  <a:outerShdw blurRad="38100" dist="19050" dir="2700000" algn="tl" rotWithShape="0">
                    <a:schemeClr val="dk1">
                      <a:alpha val="40000"/>
                    </a:schemeClr>
                  </a:outerShdw>
                </a:effectLst>
              </a:rPr>
              <a:t>LEGAL DISCOURSE</a:t>
            </a:r>
            <a:endParaRPr lang="en-US" sz="2800" dirty="0">
              <a:ln w="0"/>
              <a:solidFill>
                <a:srgbClr val="002060"/>
              </a:solidFill>
              <a:effectLst>
                <a:outerShdw blurRad="38100" dist="19050" dir="2700000" algn="tl" rotWithShape="0">
                  <a:schemeClr val="dk1">
                    <a:alpha val="40000"/>
                  </a:schemeClr>
                </a:outerShdw>
              </a:effectLst>
            </a:endParaRPr>
          </a:p>
        </p:txBody>
      </p:sp>
      <p:sp>
        <p:nvSpPr>
          <p:cNvPr id="7" name="Rectangle 6"/>
          <p:cNvSpPr/>
          <p:nvPr/>
        </p:nvSpPr>
        <p:spPr>
          <a:xfrm>
            <a:off x="3210949" y="2305368"/>
            <a:ext cx="4572000" cy="3016210"/>
          </a:xfrm>
          <a:prstGeom prst="rect">
            <a:avLst/>
          </a:prstGeom>
        </p:spPr>
        <p:txBody>
          <a:bodyPr>
            <a:spAutoFit/>
          </a:bodyPr>
          <a:lstStyle/>
          <a:p>
            <a:pPr algn="ctr"/>
            <a:r>
              <a:rPr lang="en-MY" sz="2400" b="1" dirty="0" smtClean="0">
                <a:ln>
                  <a:solidFill>
                    <a:schemeClr val="tx1">
                      <a:lumMod val="85000"/>
                      <a:lumOff val="15000"/>
                    </a:schemeClr>
                  </a:solidFill>
                </a:ln>
                <a:solidFill>
                  <a:srgbClr val="00B050"/>
                </a:solidFill>
              </a:rPr>
              <a:t>BY:</a:t>
            </a:r>
          </a:p>
          <a:p>
            <a:pPr algn="ctr"/>
            <a:r>
              <a:rPr lang="en-MY" sz="2400" b="1" dirty="0" smtClean="0">
                <a:ln>
                  <a:solidFill>
                    <a:schemeClr val="tx1">
                      <a:lumMod val="85000"/>
                      <a:lumOff val="15000"/>
                    </a:schemeClr>
                  </a:solidFill>
                </a:ln>
                <a:solidFill>
                  <a:srgbClr val="00B050"/>
                </a:solidFill>
              </a:rPr>
              <a:t>IBRAHIM BASHIR (PhD.)</a:t>
            </a:r>
          </a:p>
          <a:p>
            <a:pPr algn="ctr"/>
            <a:r>
              <a:rPr lang="en-MY" b="1" i="1" dirty="0" smtClean="0">
                <a:ln>
                  <a:solidFill>
                    <a:schemeClr val="tx1">
                      <a:lumMod val="85000"/>
                      <a:lumOff val="15000"/>
                    </a:schemeClr>
                  </a:solidFill>
                </a:ln>
                <a:solidFill>
                  <a:srgbClr val="0070C0"/>
                </a:solidFill>
              </a:rPr>
              <a:t>English Language Institute, </a:t>
            </a:r>
            <a:r>
              <a:rPr lang="en-MY" b="1" i="1" dirty="0" err="1" smtClean="0">
                <a:ln>
                  <a:solidFill>
                    <a:schemeClr val="tx1">
                      <a:lumMod val="85000"/>
                      <a:lumOff val="15000"/>
                    </a:schemeClr>
                  </a:solidFill>
                </a:ln>
                <a:solidFill>
                  <a:srgbClr val="0070C0"/>
                </a:solidFill>
              </a:rPr>
              <a:t>Jubail</a:t>
            </a:r>
            <a:r>
              <a:rPr lang="en-MY" b="1" i="1" dirty="0" smtClean="0">
                <a:ln>
                  <a:solidFill>
                    <a:schemeClr val="tx1">
                      <a:lumMod val="85000"/>
                      <a:lumOff val="15000"/>
                    </a:schemeClr>
                  </a:solidFill>
                </a:ln>
                <a:solidFill>
                  <a:srgbClr val="0070C0"/>
                </a:solidFill>
              </a:rPr>
              <a:t> Industrial College, Saudi Arabia</a:t>
            </a:r>
          </a:p>
          <a:p>
            <a:pPr algn="ctr"/>
            <a:endParaRPr lang="en-MY" b="1" i="1" dirty="0">
              <a:ln>
                <a:solidFill>
                  <a:schemeClr val="tx1">
                    <a:lumMod val="85000"/>
                    <a:lumOff val="15000"/>
                  </a:schemeClr>
                </a:solidFill>
              </a:ln>
              <a:solidFill>
                <a:srgbClr val="0070C0"/>
              </a:solidFill>
            </a:endParaRPr>
          </a:p>
          <a:p>
            <a:pPr algn="ctr"/>
            <a:r>
              <a:rPr lang="en-MY" sz="2400" b="1" dirty="0" smtClean="0">
                <a:ln>
                  <a:solidFill>
                    <a:schemeClr val="tx1">
                      <a:lumMod val="85000"/>
                      <a:lumOff val="15000"/>
                    </a:schemeClr>
                  </a:solidFill>
                </a:ln>
                <a:solidFill>
                  <a:srgbClr val="00B050"/>
                </a:solidFill>
              </a:rPr>
              <a:t>ASSOC. PROF. DR</a:t>
            </a:r>
            <a:r>
              <a:rPr lang="en-MY" sz="2400" b="1" dirty="0">
                <a:ln>
                  <a:solidFill>
                    <a:schemeClr val="tx1">
                      <a:lumMod val="85000"/>
                      <a:lumOff val="15000"/>
                    </a:schemeClr>
                  </a:solidFill>
                </a:ln>
                <a:solidFill>
                  <a:srgbClr val="00B050"/>
                </a:solidFill>
              </a:rPr>
              <a:t>. KAMARIAH  YUNUS </a:t>
            </a:r>
            <a:endParaRPr lang="en-MY" sz="2400" b="1" dirty="0" smtClean="0">
              <a:ln>
                <a:solidFill>
                  <a:schemeClr val="tx1">
                    <a:lumMod val="85000"/>
                    <a:lumOff val="15000"/>
                  </a:schemeClr>
                </a:solidFill>
              </a:ln>
              <a:solidFill>
                <a:srgbClr val="00B050"/>
              </a:solidFill>
            </a:endParaRPr>
          </a:p>
          <a:p>
            <a:pPr algn="ctr"/>
            <a:r>
              <a:rPr lang="en-MY" sz="2000" b="1" i="1" dirty="0" smtClean="0">
                <a:ln>
                  <a:solidFill>
                    <a:schemeClr val="tx1">
                      <a:lumMod val="85000"/>
                      <a:lumOff val="15000"/>
                    </a:schemeClr>
                  </a:solidFill>
                </a:ln>
                <a:solidFill>
                  <a:srgbClr val="0070C0"/>
                </a:solidFill>
              </a:rPr>
              <a:t>Faculty of Languages and Communication, </a:t>
            </a:r>
            <a:r>
              <a:rPr lang="en-MY" sz="2000" b="1" i="1" dirty="0" err="1" smtClean="0">
                <a:ln>
                  <a:solidFill>
                    <a:schemeClr val="tx1">
                      <a:lumMod val="85000"/>
                      <a:lumOff val="15000"/>
                    </a:schemeClr>
                  </a:solidFill>
                </a:ln>
                <a:solidFill>
                  <a:srgbClr val="0070C0"/>
                </a:solidFill>
              </a:rPr>
              <a:t>UniSZA</a:t>
            </a:r>
            <a:r>
              <a:rPr lang="en-MY" sz="2000" b="1" i="1" dirty="0" smtClean="0">
                <a:ln>
                  <a:solidFill>
                    <a:schemeClr val="tx1">
                      <a:lumMod val="85000"/>
                      <a:lumOff val="15000"/>
                    </a:schemeClr>
                  </a:solidFill>
                </a:ln>
                <a:solidFill>
                  <a:srgbClr val="0070C0"/>
                </a:solidFill>
              </a:rPr>
              <a:t>, Malaysia</a:t>
            </a:r>
            <a:endParaRPr lang="en-MY" sz="2000" b="1" i="1" dirty="0">
              <a:ln>
                <a:solidFill>
                  <a:schemeClr val="tx1">
                    <a:lumMod val="85000"/>
                    <a:lumOff val="15000"/>
                  </a:schemeClr>
                </a:solidFill>
              </a:ln>
              <a:solidFill>
                <a:srgbClr val="0070C0"/>
              </a:solidFill>
            </a:endParaRPr>
          </a:p>
        </p:txBody>
      </p:sp>
      <p:sp>
        <p:nvSpPr>
          <p:cNvPr id="11" name="Rectangle 10"/>
          <p:cNvSpPr/>
          <p:nvPr/>
        </p:nvSpPr>
        <p:spPr>
          <a:xfrm>
            <a:off x="7570729" y="5382373"/>
            <a:ext cx="2385375" cy="369332"/>
          </a:xfrm>
          <a:prstGeom prst="rect">
            <a:avLst/>
          </a:prstGeom>
          <a:solidFill>
            <a:schemeClr val="bg1"/>
          </a:solidFill>
          <a:ln>
            <a:solidFill>
              <a:schemeClr val="bg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MY" b="1" dirty="0" smtClean="0">
                <a:solidFill>
                  <a:srgbClr val="C00000"/>
                </a:solidFill>
              </a:rPr>
              <a:t> October 3, 2020</a:t>
            </a:r>
            <a:endParaRPr lang="en-MY"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2949" y="2419963"/>
            <a:ext cx="2404847" cy="1608573"/>
          </a:xfrm>
          <a:prstGeom prst="rect">
            <a:avLst/>
          </a:prstGeom>
        </p:spPr>
      </p:pic>
      <p:pic>
        <p:nvPicPr>
          <p:cNvPr id="13" name="Picture 12"/>
          <p:cNvPicPr>
            <a:picLocks noChangeAspect="1"/>
          </p:cNvPicPr>
          <p:nvPr/>
        </p:nvPicPr>
        <p:blipFill>
          <a:blip r:embed="rId7"/>
          <a:stretch>
            <a:fillRect/>
          </a:stretch>
        </p:blipFill>
        <p:spPr>
          <a:xfrm>
            <a:off x="8986691" y="4028536"/>
            <a:ext cx="1201105" cy="1508239"/>
          </a:xfrm>
          <a:prstGeom prst="rect">
            <a:avLst/>
          </a:prstGeom>
        </p:spPr>
      </p:pic>
      <p:pic>
        <p:nvPicPr>
          <p:cNvPr id="18" name="Picture 17"/>
          <p:cNvPicPr>
            <a:picLocks noChangeAspect="1"/>
          </p:cNvPicPr>
          <p:nvPr/>
        </p:nvPicPr>
        <p:blipFill>
          <a:blip r:embed="rId8"/>
          <a:stretch>
            <a:fillRect/>
          </a:stretch>
        </p:blipFill>
        <p:spPr>
          <a:xfrm>
            <a:off x="7406371" y="3905505"/>
            <a:ext cx="1579001" cy="1754301"/>
          </a:xfrm>
          <a:prstGeom prst="ellipse">
            <a:avLst/>
          </a:prstGeom>
          <a:ln>
            <a:noFill/>
          </a:ln>
          <a:effectLst>
            <a:softEdge rad="112500"/>
          </a:effectLst>
        </p:spPr>
      </p:pic>
      <p:pic>
        <p:nvPicPr>
          <p:cNvPr id="29" name="Audio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58950363"/>
      </p:ext>
    </p:extLst>
  </p:cSld>
  <p:clrMapOvr>
    <a:masterClrMapping/>
  </p:clrMapOvr>
  <mc:AlternateContent xmlns:mc="http://schemas.openxmlformats.org/markup-compatibility/2006" xmlns:p14="http://schemas.microsoft.com/office/powerpoint/2010/main">
    <mc:Choice Requires="p14">
      <p:transition spd="slow" p14:dur="1400" advTm="22128">
        <p14:doors dir="vert"/>
      </p:transition>
    </mc:Choice>
    <mc:Fallback xmlns="">
      <p:transition spd="slow" advTm="221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5"/>
          <p:cNvSpPr/>
          <p:nvPr/>
        </p:nvSpPr>
        <p:spPr>
          <a:xfrm>
            <a:off x="2579298" y="1122363"/>
            <a:ext cx="7893169" cy="4693712"/>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sz="1400" i="1" dirty="0" smtClean="0">
                <a:solidFill>
                  <a:srgbClr val="00B050"/>
                </a:solidFill>
              </a:rPr>
              <a:t>Cont.</a:t>
            </a:r>
            <a:endParaRPr lang="en-US" sz="1400" i="1" dirty="0" smtClean="0">
              <a:solidFill>
                <a:srgbClr val="00B050"/>
              </a:solidFill>
            </a:endParaRPr>
          </a:p>
          <a:p>
            <a:pPr marL="285750" indent="-285750">
              <a:buFont typeface="Wingdings" panose="05000000000000000000" pitchFamily="2" charset="2"/>
              <a:buChar char="v"/>
            </a:pPr>
            <a:r>
              <a:rPr lang="en-US" b="1" dirty="0" smtClean="0"/>
              <a:t>Two </a:t>
            </a:r>
            <a:r>
              <a:rPr lang="en-US" b="1" dirty="0"/>
              <a:t>reference corpora: </a:t>
            </a:r>
          </a:p>
          <a:p>
            <a:pPr marL="285750" indent="-285750">
              <a:buFont typeface="Arial" panose="020B0604020202020204" pitchFamily="34" charset="0"/>
              <a:buChar char="•"/>
            </a:pPr>
            <a:r>
              <a:rPr lang="en-US" dirty="0"/>
              <a:t>British National Corpus of Law (</a:t>
            </a:r>
            <a:r>
              <a:rPr lang="en-US" b="1" dirty="0"/>
              <a:t>BNCL – 2.2 million word-tokens</a:t>
            </a:r>
            <a:r>
              <a:rPr lang="en-US" dirty="0"/>
              <a:t>)</a:t>
            </a:r>
          </a:p>
          <a:p>
            <a:pPr marL="285750" indent="-285750">
              <a:buFont typeface="Arial" panose="020B0604020202020204" pitchFamily="34" charset="0"/>
              <a:buChar char="•"/>
            </a:pPr>
            <a:r>
              <a:rPr lang="en-US" dirty="0"/>
              <a:t>British National Corpus of General Written English (</a:t>
            </a:r>
            <a:r>
              <a:rPr lang="en-US" b="1" dirty="0"/>
              <a:t>BNCW - 1 million word-tokens</a:t>
            </a:r>
            <a:r>
              <a:rPr lang="en-US" dirty="0"/>
              <a:t>) (explored using </a:t>
            </a:r>
            <a:r>
              <a:rPr lang="en-US" dirty="0" err="1"/>
              <a:t>Lextutor</a:t>
            </a:r>
            <a:r>
              <a:rPr lang="en-US" dirty="0"/>
              <a:t>, V.8.3</a:t>
            </a:r>
            <a:r>
              <a:rPr lang="en-US" dirty="0" smtClean="0"/>
              <a:t>)</a:t>
            </a:r>
          </a:p>
          <a:p>
            <a:endParaRPr lang="en-US" dirty="0" smtClean="0"/>
          </a:p>
          <a:p>
            <a:pPr marL="285750" indent="-285750" algn="just">
              <a:buFont typeface="Wingdings" panose="05000000000000000000" pitchFamily="2" charset="2"/>
              <a:buChar char="v"/>
            </a:pPr>
            <a:r>
              <a:rPr lang="en-US" dirty="0" smtClean="0">
                <a:ln w="1905"/>
                <a:solidFill>
                  <a:schemeClr val="tx1"/>
                </a:solidFill>
                <a:effectLst>
                  <a:innerShdw blurRad="69850" dist="43180" dir="5400000">
                    <a:srgbClr val="000000">
                      <a:alpha val="65000"/>
                    </a:srgbClr>
                  </a:innerShdw>
                </a:effectLst>
              </a:rPr>
              <a:t>We generated  a list of </a:t>
            </a:r>
            <a:r>
              <a:rPr lang="en-US" b="1" dirty="0" smtClean="0">
                <a:ln w="1905"/>
                <a:solidFill>
                  <a:schemeClr val="tx1"/>
                </a:solidFill>
                <a:effectLst>
                  <a:innerShdw blurRad="69850" dist="43180" dir="5400000">
                    <a:srgbClr val="000000">
                      <a:alpha val="65000"/>
                    </a:srgbClr>
                  </a:innerShdw>
                </a:effectLst>
              </a:rPr>
              <a:t>169 PREP. COLL. </a:t>
            </a:r>
            <a:r>
              <a:rPr lang="en-US" dirty="0" smtClean="0">
                <a:ln w="1905"/>
                <a:solidFill>
                  <a:schemeClr val="tx1"/>
                </a:solidFill>
                <a:effectLst>
                  <a:innerShdw blurRad="69850" dist="43180" dir="5400000">
                    <a:srgbClr val="000000">
                      <a:alpha val="65000"/>
                    </a:srgbClr>
                  </a:innerShdw>
                </a:effectLst>
              </a:rPr>
              <a:t>based on the </a:t>
            </a:r>
            <a:r>
              <a:rPr lang="en-US" dirty="0">
                <a:ln w="1905"/>
                <a:solidFill>
                  <a:schemeClr val="tx1"/>
                </a:solidFill>
                <a:effectLst>
                  <a:innerShdw blurRad="69850" dist="43180" dir="5400000">
                    <a:srgbClr val="000000">
                      <a:alpha val="65000"/>
                    </a:srgbClr>
                  </a:innerShdw>
                </a:effectLst>
              </a:rPr>
              <a:t>lists obtained </a:t>
            </a:r>
            <a:r>
              <a:rPr lang="en-US" dirty="0" smtClean="0">
                <a:ln w="1905"/>
                <a:solidFill>
                  <a:schemeClr val="tx1"/>
                </a:solidFill>
                <a:effectLst>
                  <a:innerShdw blurRad="69850" dist="43180" dir="5400000">
                    <a:srgbClr val="000000">
                      <a:alpha val="65000"/>
                    </a:srgbClr>
                  </a:innerShdw>
                </a:effectLst>
              </a:rPr>
              <a:t>from </a:t>
            </a:r>
            <a:r>
              <a:rPr lang="en-US" dirty="0">
                <a:ln w="1905"/>
                <a:solidFill>
                  <a:schemeClr val="tx1"/>
                </a:solidFill>
                <a:effectLst>
                  <a:innerShdw blurRad="69850" dist="43180" dir="5400000">
                    <a:srgbClr val="000000">
                      <a:alpha val="65000"/>
                    </a:srgbClr>
                  </a:innerShdw>
                </a:effectLst>
              </a:rPr>
              <a:t>previous studies such as: Quirk and </a:t>
            </a:r>
            <a:r>
              <a:rPr lang="en-US" dirty="0" err="1">
                <a:ln w="1905"/>
                <a:solidFill>
                  <a:schemeClr val="tx1"/>
                </a:solidFill>
                <a:effectLst>
                  <a:innerShdw blurRad="69850" dist="43180" dir="5400000">
                    <a:srgbClr val="000000">
                      <a:alpha val="65000"/>
                    </a:srgbClr>
                  </a:innerShdw>
                </a:effectLst>
              </a:rPr>
              <a:t>Greenbaum</a:t>
            </a:r>
            <a:r>
              <a:rPr lang="en-US" dirty="0">
                <a:ln w="1905"/>
                <a:solidFill>
                  <a:schemeClr val="tx1"/>
                </a:solidFill>
                <a:effectLst>
                  <a:innerShdw blurRad="69850" dist="43180" dir="5400000">
                    <a:srgbClr val="000000">
                      <a:alpha val="65000"/>
                    </a:srgbClr>
                  </a:innerShdw>
                </a:effectLst>
              </a:rPr>
              <a:t> (1976), Hawkins (1993), Parrot (2004), Murthy, (2007), </a:t>
            </a:r>
            <a:r>
              <a:rPr lang="en-US" dirty="0" err="1">
                <a:ln w="1905"/>
                <a:solidFill>
                  <a:schemeClr val="tx1"/>
                </a:solidFill>
                <a:effectLst>
                  <a:innerShdw blurRad="69850" dist="43180" dir="5400000">
                    <a:srgbClr val="000000">
                      <a:alpha val="65000"/>
                    </a:srgbClr>
                  </a:innerShdw>
                </a:effectLst>
              </a:rPr>
              <a:t>Lindstromberg</a:t>
            </a:r>
            <a:r>
              <a:rPr lang="en-US" dirty="0">
                <a:ln w="1905"/>
                <a:solidFill>
                  <a:schemeClr val="tx1"/>
                </a:solidFill>
                <a:effectLst>
                  <a:innerShdw blurRad="69850" dist="43180" dir="5400000">
                    <a:srgbClr val="000000">
                      <a:alpha val="65000"/>
                    </a:srgbClr>
                  </a:innerShdw>
                </a:effectLst>
              </a:rPr>
              <a:t> (2010), (Biel 2015), </a:t>
            </a:r>
            <a:r>
              <a:rPr lang="en-US" dirty="0" err="1">
                <a:ln w="1905"/>
                <a:solidFill>
                  <a:schemeClr val="tx1"/>
                </a:solidFill>
                <a:effectLst>
                  <a:innerShdw blurRad="69850" dist="43180" dir="5400000">
                    <a:srgbClr val="000000">
                      <a:alpha val="65000"/>
                    </a:srgbClr>
                  </a:innerShdw>
                </a:effectLst>
              </a:rPr>
              <a:t>Yunus</a:t>
            </a:r>
            <a:r>
              <a:rPr lang="en-US" dirty="0">
                <a:ln w="1905"/>
                <a:solidFill>
                  <a:schemeClr val="tx1"/>
                </a:solidFill>
                <a:effectLst>
                  <a:innerShdw blurRad="69850" dist="43180" dir="5400000">
                    <a:srgbClr val="000000">
                      <a:alpha val="65000"/>
                    </a:srgbClr>
                  </a:innerShdw>
                </a:effectLst>
              </a:rPr>
              <a:t>, </a:t>
            </a:r>
            <a:r>
              <a:rPr lang="en-US" dirty="0" err="1">
                <a:ln w="1905"/>
                <a:solidFill>
                  <a:schemeClr val="tx1"/>
                </a:solidFill>
                <a:effectLst>
                  <a:innerShdw blurRad="69850" dist="43180" dir="5400000">
                    <a:srgbClr val="000000">
                      <a:alpha val="65000"/>
                    </a:srgbClr>
                  </a:innerShdw>
                </a:effectLst>
              </a:rPr>
              <a:t>Awab</a:t>
            </a:r>
            <a:r>
              <a:rPr lang="en-US" dirty="0">
                <a:ln w="1905"/>
                <a:solidFill>
                  <a:schemeClr val="tx1"/>
                </a:solidFill>
                <a:effectLst>
                  <a:innerShdw blurRad="69850" dist="43180" dir="5400000">
                    <a:srgbClr val="000000">
                      <a:alpha val="65000"/>
                    </a:srgbClr>
                  </a:innerShdw>
                </a:effectLst>
              </a:rPr>
              <a:t>, and Rashid (2016), </a:t>
            </a:r>
            <a:r>
              <a:rPr lang="en-US" dirty="0" smtClean="0">
                <a:ln w="1905"/>
                <a:solidFill>
                  <a:schemeClr val="tx1"/>
                </a:solidFill>
                <a:effectLst>
                  <a:innerShdw blurRad="69850" dist="43180" dir="5400000">
                    <a:srgbClr val="000000">
                      <a:alpha val="65000"/>
                    </a:srgbClr>
                  </a:innerShdw>
                </a:effectLst>
              </a:rPr>
              <a:t>Yusuf (2017).</a:t>
            </a:r>
          </a:p>
          <a:p>
            <a:pPr algn="just"/>
            <a:endParaRPr lang="en-US" dirty="0" smtClean="0">
              <a:ln w="1905"/>
              <a:solidFill>
                <a:schemeClr val="tx1"/>
              </a:solidFill>
              <a:effectLst>
                <a:innerShdw blurRad="69850" dist="43180" dir="5400000">
                  <a:srgbClr val="000000">
                    <a:alpha val="65000"/>
                  </a:srgbClr>
                </a:innerShdw>
              </a:effectLst>
            </a:endParaRPr>
          </a:p>
          <a:p>
            <a:pPr marL="285750" indent="-285750" algn="just">
              <a:buFont typeface="Wingdings" panose="05000000000000000000" pitchFamily="2" charset="2"/>
              <a:buChar char="v"/>
            </a:pPr>
            <a:r>
              <a:rPr lang="en-GB" dirty="0" smtClean="0">
                <a:ln w="1905"/>
                <a:solidFill>
                  <a:schemeClr val="tx1"/>
                </a:solidFill>
                <a:effectLst>
                  <a:innerShdw blurRad="69850" dist="43180" dir="5400000">
                    <a:srgbClr val="000000">
                      <a:alpha val="65000"/>
                    </a:srgbClr>
                  </a:innerShdw>
                </a:effectLst>
              </a:rPr>
              <a:t>We displayed </a:t>
            </a:r>
            <a:r>
              <a:rPr lang="en-GB" dirty="0">
                <a:ln w="1905"/>
                <a:solidFill>
                  <a:schemeClr val="tx1"/>
                </a:solidFill>
                <a:effectLst>
                  <a:innerShdw blurRad="69850" dist="43180" dir="5400000">
                    <a:srgbClr val="000000">
                      <a:alpha val="65000"/>
                    </a:srgbClr>
                  </a:innerShdw>
                </a:effectLst>
              </a:rPr>
              <a:t>the </a:t>
            </a:r>
            <a:r>
              <a:rPr lang="en-MY" dirty="0">
                <a:solidFill>
                  <a:schemeClr val="tx1"/>
                </a:solidFill>
              </a:rPr>
              <a:t>frequency list of </a:t>
            </a:r>
            <a:r>
              <a:rPr lang="en-MY" b="1" dirty="0" smtClean="0">
                <a:solidFill>
                  <a:schemeClr val="tx1"/>
                </a:solidFill>
              </a:rPr>
              <a:t>PREP. COLL</a:t>
            </a:r>
            <a:r>
              <a:rPr lang="en-MY" dirty="0" smtClean="0">
                <a:solidFill>
                  <a:schemeClr val="tx1"/>
                </a:solidFill>
              </a:rPr>
              <a:t>. syntactic </a:t>
            </a:r>
            <a:r>
              <a:rPr lang="en-MY" dirty="0">
                <a:solidFill>
                  <a:schemeClr val="tx1"/>
                </a:solidFill>
              </a:rPr>
              <a:t>structures (</a:t>
            </a:r>
            <a:r>
              <a:rPr lang="en-GB" dirty="0">
                <a:solidFill>
                  <a:schemeClr val="tx1"/>
                </a:solidFill>
              </a:rPr>
              <a:t>phrase Structures),</a:t>
            </a:r>
            <a:r>
              <a:rPr lang="en-MY" dirty="0">
                <a:solidFill>
                  <a:schemeClr val="tx1"/>
                </a:solidFill>
              </a:rPr>
              <a:t> and the number of the </a:t>
            </a:r>
            <a:r>
              <a:rPr lang="en-MY" dirty="0" smtClean="0">
                <a:solidFill>
                  <a:schemeClr val="tx1"/>
                </a:solidFill>
              </a:rPr>
              <a:t>instances of PREP. COLLI in  </a:t>
            </a:r>
            <a:r>
              <a:rPr lang="en-MY" dirty="0">
                <a:solidFill>
                  <a:schemeClr val="tx1"/>
                </a:solidFill>
              </a:rPr>
              <a:t>three legal corpora (NLC, BNCL, and BNCW</a:t>
            </a:r>
            <a:r>
              <a:rPr lang="en-MY" dirty="0" smtClean="0">
                <a:solidFill>
                  <a:schemeClr val="tx1"/>
                </a:solidFill>
              </a:rPr>
              <a:t>).</a:t>
            </a:r>
          </a:p>
          <a:p>
            <a:pPr algn="just"/>
            <a:endParaRPr lang="en-MY" dirty="0" smtClean="0">
              <a:solidFill>
                <a:schemeClr val="tx1"/>
              </a:solidFill>
            </a:endParaRPr>
          </a:p>
          <a:p>
            <a:pPr marL="285750" indent="-285750" algn="just">
              <a:buFont typeface="Wingdings" panose="05000000000000000000" pitchFamily="2" charset="2"/>
              <a:buChar char="v"/>
            </a:pPr>
            <a:r>
              <a:rPr lang="en-GB" dirty="0" smtClean="0">
                <a:ln w="1905"/>
                <a:solidFill>
                  <a:schemeClr val="tx1"/>
                </a:solidFill>
                <a:effectLst>
                  <a:innerShdw blurRad="69850" dist="43180" dir="5400000">
                    <a:srgbClr val="000000">
                      <a:alpha val="65000"/>
                    </a:srgbClr>
                  </a:innerShdw>
                </a:effectLst>
              </a:rPr>
              <a:t>We </a:t>
            </a:r>
            <a:r>
              <a:rPr lang="en-GB" dirty="0">
                <a:ln w="1905"/>
                <a:solidFill>
                  <a:schemeClr val="tx1"/>
                </a:solidFill>
                <a:effectLst>
                  <a:innerShdw blurRad="69850" dist="43180" dir="5400000">
                    <a:srgbClr val="000000">
                      <a:alpha val="65000"/>
                    </a:srgbClr>
                  </a:innerShdw>
                </a:effectLst>
              </a:rPr>
              <a:t>normalised The frequency </a:t>
            </a:r>
            <a:r>
              <a:rPr lang="en-GB" dirty="0" smtClean="0">
                <a:ln w="1905"/>
                <a:solidFill>
                  <a:schemeClr val="tx1"/>
                </a:solidFill>
                <a:effectLst>
                  <a:innerShdw blurRad="69850" dist="43180" dir="5400000">
                    <a:srgbClr val="000000">
                      <a:alpha val="65000"/>
                    </a:srgbClr>
                  </a:innerShdw>
                </a:effectLst>
              </a:rPr>
              <a:t>of each </a:t>
            </a:r>
            <a:r>
              <a:rPr lang="en-MY" b="1" dirty="0">
                <a:solidFill>
                  <a:schemeClr val="tx1"/>
                </a:solidFill>
              </a:rPr>
              <a:t>PREP. </a:t>
            </a:r>
            <a:r>
              <a:rPr lang="en-MY" b="1" dirty="0" smtClean="0">
                <a:solidFill>
                  <a:schemeClr val="tx1"/>
                </a:solidFill>
              </a:rPr>
              <a:t>COLL</a:t>
            </a:r>
            <a:r>
              <a:rPr lang="en-MY" dirty="0" smtClean="0">
                <a:solidFill>
                  <a:schemeClr val="tx1"/>
                </a:solidFill>
              </a:rPr>
              <a:t>.</a:t>
            </a:r>
            <a:r>
              <a:rPr lang="en-GB" dirty="0" smtClean="0">
                <a:ln w="1905"/>
                <a:solidFill>
                  <a:schemeClr val="tx1"/>
                </a:solidFill>
                <a:effectLst>
                  <a:innerShdw blurRad="69850" dist="43180" dir="5400000">
                    <a:srgbClr val="000000">
                      <a:alpha val="65000"/>
                    </a:srgbClr>
                  </a:innerShdw>
                </a:effectLst>
              </a:rPr>
              <a:t> to 1,000,000 words.</a:t>
            </a:r>
          </a:p>
          <a:p>
            <a:pPr algn="just"/>
            <a:endParaRPr lang="en-US" dirty="0">
              <a:ln w="1905"/>
              <a:solidFill>
                <a:schemeClr val="tx1"/>
              </a:solidFill>
              <a:effectLst>
                <a:innerShdw blurRad="69850" dist="43180" dir="5400000">
                  <a:srgbClr val="000000">
                    <a:alpha val="65000"/>
                  </a:srgbClr>
                </a:innerShdw>
              </a:effectLst>
            </a:endParaRPr>
          </a:p>
          <a:p>
            <a:endParaRPr lang="en-US" dirty="0" smtClean="0"/>
          </a:p>
          <a:p>
            <a:pPr marL="285750" indent="-285750">
              <a:buFont typeface="Arial" panose="020B0604020202020204" pitchFamily="34" charset="0"/>
              <a:buChar char="•"/>
            </a:pPr>
            <a:endParaRPr lang="en-US" dirty="0" smtClean="0"/>
          </a:p>
          <a:p>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64173202"/>
      </p:ext>
    </p:extLst>
  </p:cSld>
  <p:clrMapOvr>
    <a:masterClrMapping/>
  </p:clrMapOvr>
  <p:transition spd="slow" advTm="687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500"/>
                                        <p:tgtEl>
                                          <p:spTgt spid="6">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arn(inVertical)">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arn(inVertical)">
                                      <p:cBhvr>
                                        <p:cTn id="25" dur="500"/>
                                        <p:tgtEl>
                                          <p:spTgt spid="6">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barn(inVertical)">
                                      <p:cBhvr>
                                        <p:cTn id="30" dur="500"/>
                                        <p:tgtEl>
                                          <p:spTgt spid="6">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barn(inVertical)">
                                      <p:cBhvr>
                                        <p:cTn id="35"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2777707" y="1440611"/>
            <a:ext cx="7504980" cy="4375464"/>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just"/>
            <a:r>
              <a:rPr lang="en-GB" sz="1200" b="1" dirty="0" smtClean="0">
                <a:solidFill>
                  <a:srgbClr val="00B050"/>
                </a:solidFill>
              </a:rPr>
              <a:t>Cont.</a:t>
            </a:r>
          </a:p>
          <a:p>
            <a:pPr marL="285750" indent="-285750" algn="just">
              <a:buFont typeface="Wingdings" panose="05000000000000000000" pitchFamily="2" charset="2"/>
              <a:buChar char="v"/>
            </a:pPr>
            <a:r>
              <a:rPr lang="en-GB" dirty="0" smtClean="0"/>
              <a:t>We used Log-likelihood</a:t>
            </a:r>
            <a:r>
              <a:rPr lang="en-GB" dirty="0"/>
              <a:t>, observed frequency and relative frequency </a:t>
            </a:r>
            <a:r>
              <a:rPr lang="en-GB" dirty="0" smtClean="0"/>
              <a:t>to </a:t>
            </a:r>
            <a:r>
              <a:rPr lang="en-GB" dirty="0"/>
              <a:t>compare </a:t>
            </a:r>
            <a:r>
              <a:rPr lang="en-GB" dirty="0" smtClean="0"/>
              <a:t>the corpora and check the representativeness of </a:t>
            </a:r>
            <a:r>
              <a:rPr lang="en-GB" b="1" dirty="0" smtClean="0"/>
              <a:t>PREP. COLL</a:t>
            </a:r>
            <a:r>
              <a:rPr lang="en-GB" dirty="0" smtClean="0"/>
              <a:t>.</a:t>
            </a:r>
          </a:p>
          <a:p>
            <a:pPr marL="285750" indent="-285750" algn="just">
              <a:buFont typeface="Wingdings" panose="05000000000000000000" pitchFamily="2" charset="2"/>
              <a:buChar char="v"/>
            </a:pPr>
            <a:endParaRPr lang="en-GB" dirty="0"/>
          </a:p>
          <a:p>
            <a:pPr algn="just"/>
            <a:r>
              <a:rPr lang="en-GB" b="1" dirty="0" smtClean="0"/>
              <a:t> </a:t>
            </a:r>
            <a:r>
              <a:rPr lang="en-GB" b="1" dirty="0" smtClean="0">
                <a:solidFill>
                  <a:srgbClr val="00B050"/>
                </a:solidFill>
              </a:rPr>
              <a:t>Analytical Tools:  </a:t>
            </a:r>
            <a:endParaRPr lang="en-GB" b="1" dirty="0">
              <a:ln w="1905"/>
              <a:solidFill>
                <a:srgbClr val="00B050"/>
              </a:solidFill>
              <a:effectLst>
                <a:innerShdw blurRad="69850" dist="43180" dir="5400000">
                  <a:srgbClr val="000000">
                    <a:alpha val="65000"/>
                  </a:srgbClr>
                </a:innerShdw>
              </a:effectLst>
            </a:endParaRPr>
          </a:p>
          <a:p>
            <a:pPr marL="285750" indent="-285750">
              <a:buFont typeface="Arial" panose="020B0604020202020204" pitchFamily="34" charset="0"/>
              <a:buChar char="•"/>
            </a:pPr>
            <a:r>
              <a:rPr lang="en-US" dirty="0" err="1"/>
              <a:t>AntConc</a:t>
            </a:r>
            <a:r>
              <a:rPr lang="en-US" dirty="0"/>
              <a:t> (3.5.0) was used in the present study to </a:t>
            </a:r>
            <a:r>
              <a:rPr lang="en-US" dirty="0" err="1"/>
              <a:t>analyse</a:t>
            </a:r>
            <a:r>
              <a:rPr lang="en-US" dirty="0"/>
              <a:t> our main corpus (NLC</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Lextutor</a:t>
            </a:r>
            <a:r>
              <a:rPr lang="en-US" dirty="0"/>
              <a:t>, corpus concordance English version 7 is a web-based corpus bank that can be searched online using </a:t>
            </a:r>
            <a:r>
              <a:rPr lang="en-US" u="sng" dirty="0">
                <a:hlinkClick r:id="rId10"/>
              </a:rPr>
              <a:t>http://www.lextutor.ca/conc/eng</a:t>
            </a:r>
            <a:r>
              <a:rPr lang="en-US" u="sng" dirty="0" smtClean="0">
                <a:hlinkClick r:id="rId10"/>
              </a:rPr>
              <a:t>/</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Paul </a:t>
            </a:r>
            <a:r>
              <a:rPr lang="en-US" dirty="0" err="1"/>
              <a:t>Rayson’s</a:t>
            </a:r>
            <a:r>
              <a:rPr lang="en-US" dirty="0"/>
              <a:t> Effect-Size Calculator (Log-Likelihood Test). </a:t>
            </a:r>
          </a:p>
          <a:p>
            <a:pPr algn="just"/>
            <a:endParaRPr lang="en-GB" dirty="0">
              <a:ln w="1905"/>
              <a:solidFill>
                <a:schemeClr val="tx1"/>
              </a:solidFill>
              <a:effectLst>
                <a:innerShdw blurRad="69850" dist="43180" dir="5400000">
                  <a:srgbClr val="000000">
                    <a:alpha val="65000"/>
                  </a:srgbClr>
                </a:innerShdw>
              </a:effectLst>
            </a:endParaRPr>
          </a:p>
        </p:txBody>
      </p:sp>
      <p:pic>
        <p:nvPicPr>
          <p:cNvPr id="9" name="Picture 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1382" t="14191" r="20667" b="18391"/>
          <a:stretch/>
        </p:blipFill>
        <p:spPr bwMode="auto">
          <a:xfrm>
            <a:off x="2777708" y="4785671"/>
            <a:ext cx="2220530" cy="189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894" r="3800" b="18033"/>
          <a:stretch/>
        </p:blipFill>
        <p:spPr bwMode="auto">
          <a:xfrm>
            <a:off x="4998237" y="4736543"/>
            <a:ext cx="2514629" cy="194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4099" r="-233" b="23360"/>
          <a:stretch/>
        </p:blipFill>
        <p:spPr bwMode="auto">
          <a:xfrm>
            <a:off x="7512867" y="4736542"/>
            <a:ext cx="2769820" cy="194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38511527"/>
      </p:ext>
    </p:extLst>
  </p:cSld>
  <p:clrMapOvr>
    <a:masterClrMapping/>
  </p:clrMapOvr>
  <p:transition spd="slow" advTm="2821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2717321" y="1356848"/>
            <a:ext cx="7565365" cy="445922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GB" b="1" dirty="0">
                <a:ln w="1905"/>
                <a:solidFill>
                  <a:srgbClr val="00B050"/>
                </a:solidFill>
                <a:effectLst>
                  <a:innerShdw blurRad="69850" dist="43180" dir="5400000">
                    <a:srgbClr val="000000">
                      <a:alpha val="65000"/>
                    </a:srgbClr>
                  </a:innerShdw>
                </a:effectLst>
              </a:rPr>
              <a:t>RQ1: </a:t>
            </a:r>
            <a:r>
              <a:rPr lang="en-GB" b="1" dirty="0">
                <a:solidFill>
                  <a:srgbClr val="00B050"/>
                </a:solidFill>
              </a:rPr>
              <a:t>Which prepositional colligations are commonly used in the Nigerian legal texts?</a:t>
            </a:r>
          </a:p>
          <a:p>
            <a:pPr lvl="0" algn="ctr"/>
            <a:endParaRPr lang="en-GB" b="1" dirty="0" smtClean="0">
              <a:ln w="1905"/>
              <a:solidFill>
                <a:srgbClr val="00B050"/>
              </a:solidFill>
              <a:effectLst>
                <a:innerShdw blurRad="69850" dist="43180" dir="5400000">
                  <a:srgbClr val="000000">
                    <a:alpha val="65000"/>
                  </a:srgbClr>
                </a:innerShdw>
              </a:effectLst>
            </a:endParaRPr>
          </a:p>
          <a:p>
            <a:pPr lvl="0" algn="ctr"/>
            <a:endParaRPr lang="en-GB" b="1" dirty="0" smtClean="0">
              <a:ln w="1905"/>
              <a:solidFill>
                <a:srgbClr val="00B050"/>
              </a:solidFill>
              <a:effectLst>
                <a:innerShdw blurRad="69850" dist="43180" dir="5400000">
                  <a:srgbClr val="000000">
                    <a:alpha val="65000"/>
                  </a:srgbClr>
                </a:innerShdw>
              </a:effectLst>
            </a:endParaRPr>
          </a:p>
          <a:p>
            <a:pPr algn="just"/>
            <a:r>
              <a:rPr lang="en-GB" dirty="0" smtClean="0"/>
              <a:t>We present </a:t>
            </a:r>
            <a:r>
              <a:rPr lang="en-GB" dirty="0"/>
              <a:t>the list and frequency distributions of the selected 169 prepositional colligations across the three corpora used in this study</a:t>
            </a:r>
            <a:r>
              <a:rPr lang="en-GB" dirty="0" smtClean="0"/>
              <a:t>.</a:t>
            </a:r>
          </a:p>
          <a:p>
            <a:endParaRPr lang="en-MY" b="1" i="1" dirty="0" smtClean="0">
              <a:solidFill>
                <a:srgbClr val="FF0000"/>
              </a:solidFill>
            </a:endParaRPr>
          </a:p>
          <a:p>
            <a:endParaRPr lang="en-MY" b="1" i="1" dirty="0">
              <a:solidFill>
                <a:srgbClr val="FF0000"/>
              </a:solidFill>
            </a:endParaRPr>
          </a:p>
          <a:p>
            <a:pPr algn="ctr"/>
            <a:r>
              <a:rPr lang="en-MY" b="1" i="1" dirty="0" smtClean="0">
                <a:solidFill>
                  <a:srgbClr val="FF0000"/>
                </a:solidFill>
              </a:rPr>
              <a:t>Table 2: Kinds of PREP. COLL. </a:t>
            </a:r>
          </a:p>
          <a:p>
            <a:pPr algn="ctr"/>
            <a:endParaRPr lang="en-MY" b="1" i="1" dirty="0" smtClean="0">
              <a:solidFill>
                <a:srgbClr val="FF0000"/>
              </a:solidFill>
            </a:endParaRPr>
          </a:p>
          <a:p>
            <a:pPr algn="ctr"/>
            <a:endParaRPr lang="en-MY" b="1" i="1" dirty="0">
              <a:solidFill>
                <a:srgbClr val="FF0000"/>
              </a:solidFill>
            </a:endParaRPr>
          </a:p>
        </p:txBody>
      </p:sp>
      <p:sp>
        <p:nvSpPr>
          <p:cNvPr id="9" name="Horizontal Scroll 8"/>
          <p:cNvSpPr/>
          <p:nvPr/>
        </p:nvSpPr>
        <p:spPr>
          <a:xfrm>
            <a:off x="4748618" y="771305"/>
            <a:ext cx="4079863" cy="504056"/>
          </a:xfrm>
          <a:prstGeom prst="horizontalScroll">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400" b="1" dirty="0" smtClean="0">
                <a:solidFill>
                  <a:srgbClr val="00B050"/>
                </a:solidFill>
              </a:rPr>
              <a:t>Findings</a:t>
            </a:r>
            <a:endParaRPr lang="en-GB" sz="2400" b="1" dirty="0">
              <a:solidFill>
                <a:srgbClr val="00B05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898648698"/>
              </p:ext>
            </p:extLst>
          </p:nvPr>
        </p:nvGraphicFramePr>
        <p:xfrm>
          <a:off x="3803576" y="3586461"/>
          <a:ext cx="5480050" cy="1665856"/>
        </p:xfrm>
        <a:graphic>
          <a:graphicData uri="http://schemas.openxmlformats.org/drawingml/2006/table">
            <a:tbl>
              <a:tblPr firstRow="1" firstCol="1" bandRow="1">
                <a:tableStyleId>{7DF18680-E054-41AD-8BC1-D1AEF772440D}</a:tableStyleId>
              </a:tblPr>
              <a:tblGrid>
                <a:gridCol w="1826260"/>
                <a:gridCol w="1826895"/>
                <a:gridCol w="1826895"/>
              </a:tblGrid>
              <a:tr h="506792">
                <a:tc gridSpan="3">
                  <a:txBody>
                    <a:bodyPr/>
                    <a:lstStyle/>
                    <a:p>
                      <a:pPr algn="ctr">
                        <a:lnSpc>
                          <a:spcPct val="107000"/>
                        </a:lnSpc>
                        <a:spcAft>
                          <a:spcPts val="0"/>
                        </a:spcAft>
                      </a:pPr>
                      <a:r>
                        <a:rPr lang="en-US" sz="2000" b="1" dirty="0">
                          <a:effectLst/>
                        </a:rPr>
                        <a:t>Kinds of PREP. COLLI. Found in Each Corpus (Out of 169)</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r>
              <a:tr h="506792">
                <a:tc>
                  <a:txBody>
                    <a:bodyPr/>
                    <a:lstStyle/>
                    <a:p>
                      <a:pPr algn="ctr">
                        <a:lnSpc>
                          <a:spcPct val="107000"/>
                        </a:lnSpc>
                        <a:spcAft>
                          <a:spcPts val="0"/>
                        </a:spcAft>
                      </a:pPr>
                      <a:r>
                        <a:rPr lang="en-US" sz="2000" b="1" dirty="0">
                          <a:effectLst/>
                        </a:rPr>
                        <a:t>NLC</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2000" b="1" dirty="0">
                          <a:effectLst/>
                        </a:rPr>
                        <a:t>BNCL</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2000" b="1">
                          <a:effectLst/>
                        </a:rPr>
                        <a:t>BNCW</a:t>
                      </a:r>
                      <a:endParaRPr lang="en-US" sz="20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506792">
                <a:tc>
                  <a:txBody>
                    <a:bodyPr/>
                    <a:lstStyle/>
                    <a:p>
                      <a:pPr algn="ctr">
                        <a:lnSpc>
                          <a:spcPct val="107000"/>
                        </a:lnSpc>
                        <a:spcAft>
                          <a:spcPts val="0"/>
                        </a:spcAft>
                      </a:pPr>
                      <a:r>
                        <a:rPr lang="en-US" sz="2000" b="1" dirty="0">
                          <a:effectLst/>
                        </a:rPr>
                        <a:t>125</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2000" b="1" dirty="0">
                          <a:effectLst/>
                        </a:rPr>
                        <a:t>165</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2000" b="1" dirty="0">
                          <a:effectLst/>
                        </a:rPr>
                        <a:t>121</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1818718"/>
      </p:ext>
    </p:extLst>
  </p:cSld>
  <p:clrMapOvr>
    <a:masterClrMapping/>
  </p:clrMapOvr>
  <p:transition spd="slow" advTm="5961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3226279" y="1035170"/>
            <a:ext cx="7056407" cy="4780905"/>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b="1" dirty="0" smtClean="0">
                <a:solidFill>
                  <a:srgbClr val="FF0000"/>
                </a:solidFill>
              </a:rPr>
              <a:t>Table 3:  </a:t>
            </a:r>
            <a:r>
              <a:rPr lang="en-GB" b="1" dirty="0">
                <a:solidFill>
                  <a:srgbClr val="FF0000"/>
                </a:solidFill>
              </a:rPr>
              <a:t>Frequency List and Distribution of </a:t>
            </a:r>
            <a:r>
              <a:rPr lang="en-GB" b="1" dirty="0" smtClean="0">
                <a:solidFill>
                  <a:srgbClr val="FF0000"/>
                </a:solidFill>
              </a:rPr>
              <a:t>PREP. COLL. </a:t>
            </a:r>
            <a:r>
              <a:rPr lang="en-GB" b="1" dirty="0">
                <a:solidFill>
                  <a:srgbClr val="FF0000"/>
                </a:solidFill>
              </a:rPr>
              <a:t>Based on NLC (Normalised to 1, 000,000 Words)</a:t>
            </a:r>
            <a:endParaRPr lang="en-US" b="1" dirty="0">
              <a:solidFill>
                <a:srgbClr val="FF0000"/>
              </a:solidFill>
            </a:endParaRPr>
          </a:p>
          <a:p>
            <a:endParaRPr lang="en-US" dirty="0"/>
          </a:p>
        </p:txBody>
      </p:sp>
      <p:pic>
        <p:nvPicPr>
          <p:cNvPr id="11" name="Picture 10"/>
          <p:cNvPicPr>
            <a:picLocks noChangeAspect="1"/>
          </p:cNvPicPr>
          <p:nvPr/>
        </p:nvPicPr>
        <p:blipFill>
          <a:blip r:embed="rId10"/>
          <a:stretch>
            <a:fillRect/>
          </a:stretch>
        </p:blipFill>
        <p:spPr>
          <a:xfrm>
            <a:off x="3284654" y="1690778"/>
            <a:ext cx="6601218" cy="4206784"/>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74245550"/>
      </p:ext>
    </p:extLst>
  </p:cSld>
  <p:clrMapOvr>
    <a:masterClrMapping/>
  </p:clrMapOvr>
  <p:transition spd="slow" advTm="327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3226279" y="1440611"/>
            <a:ext cx="7056407" cy="4375464"/>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b="1" dirty="0" smtClean="0">
                <a:solidFill>
                  <a:srgbClr val="00B050"/>
                </a:solidFill>
              </a:rPr>
              <a:t>Below are the 125 PREP. COLL. That are found in NLC (Out of 169)</a:t>
            </a:r>
          </a:p>
          <a:p>
            <a:pPr algn="just"/>
            <a:r>
              <a:rPr lang="en-US" sz="1400" dirty="0"/>
              <a:t>out of, up to, of course, according to, because of, due to, as to, in order to, sort of, close to, kind of, at the end of, away from, together with, apart from, in terms of, instead of, in the case of, as a result of, as far as, as for, ahead of, along with, subject to, in respect of, in addition to, at the time of, prior to, in spite of, but for, in </a:t>
            </a:r>
            <a:r>
              <a:rPr lang="en-US" sz="1400" dirty="0" err="1"/>
              <a:t>favour</a:t>
            </a:r>
            <a:r>
              <a:rPr lang="en-US" sz="1400" dirty="0"/>
              <a:t> of, far from, in the form of, on behalf of, next to, in accordance with, on the basis of, in relation to, in (the) absence of, in the context of, by means of, except for, in conjunction with, in the event of, for the benefit of, in line with, in the light of, in view of, contrary to, owing to, in charge of, with regard to, with regard to , in support of, at the expense of, in between, in the course of, on the part of, in the face of, in the process of , with the exception of, by way of, regardless of, in return for, with a view to, irrespective of, in place of, up against, for the purpose of, in response to, as of, in due course, for the sake of, for the use of, in need of, by virtue of, in connection with, with respect to, in the presence of, of the order of, adjacent to, by reference to, as regards, by (the/an) order of, in common with, by order of, outside of, in reaction to, from the date of, for fear of, within the framework of, of (the) court of, on account of, in regard to, with reference to, to the right of, pertaining to, in settlement of, by recourse to, without fear of, pursuant to, within the meaning of, by reason of, in consequence of, in reliance on, in ignorance of, in conformity with, for consideration of, in comparison with, as a matter of fact, upon receipt of, aside from, under threat of, in deference to, in company with, in sympathy with, by force of, in respect to, in concert with, in league with, in readiness for</a:t>
            </a:r>
          </a:p>
          <a:p>
            <a:endParaRPr lang="en-US" b="1" dirty="0" smtClean="0">
              <a:solidFill>
                <a:srgbClr val="00B050"/>
              </a:solidFill>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67993740"/>
      </p:ext>
    </p:extLst>
  </p:cSld>
  <p:clrMapOvr>
    <a:masterClrMapping/>
  </p:clrMapOvr>
  <p:transition spd="slow" advTm="974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3226279" y="1440611"/>
            <a:ext cx="7056407" cy="4375464"/>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b="1" dirty="0" smtClean="0">
                <a:solidFill>
                  <a:srgbClr val="00B050"/>
                </a:solidFill>
              </a:rPr>
              <a:t>Below are the 44 PREP. COLL. That are not found in NLC (Out of 169)</a:t>
            </a:r>
            <a:endParaRPr lang="en-US" b="1" dirty="0" smtClean="0">
              <a:solidFill>
                <a:srgbClr val="00B050"/>
              </a:solidFill>
            </a:endParaRPr>
          </a:p>
          <a:p>
            <a:pPr algn="just"/>
            <a:r>
              <a:rPr lang="en-US" sz="2000" i="1" dirty="0" smtClean="0">
                <a:solidFill>
                  <a:srgbClr val="002060"/>
                </a:solidFill>
              </a:rPr>
              <a:t>in </a:t>
            </a:r>
            <a:r>
              <a:rPr lang="en-US" sz="2000" i="1" dirty="0">
                <a:solidFill>
                  <a:srgbClr val="002060"/>
                </a:solidFill>
              </a:rPr>
              <a:t>pursuance of, in consideration of, without prejudice to, in compliance with, in restraint of, in contravention of, in default of, by operation of, on pain of, out of court, subsequent to, on the/a matter of, in exercise of, for (the) possession of, in point of, by analogy with, in fear of, in contemplation of, with the approval of, in violation of, on the occasion of, within the territory of, on proof of, by word of, with approval by, by act of , under mistake of, by courtesy of, in furtherance of, in fairness to, from lack of,  in proof of, as par, in reference to, in furtherance o, without the approval of, from loss of, by appeal to, in a court of, with due respect, in contradistinction to, in obedience to, on production of, in liaison with, for completion of, for the review of, in a ground of, in contradiction </a:t>
            </a:r>
            <a:r>
              <a:rPr lang="en-US" sz="2000" i="1" dirty="0" smtClean="0">
                <a:solidFill>
                  <a:srgbClr val="002060"/>
                </a:solidFill>
              </a:rPr>
              <a:t>to. </a:t>
            </a:r>
            <a:endParaRPr lang="en-US" sz="2000" i="1" dirty="0">
              <a:solidFill>
                <a:srgbClr val="002060"/>
              </a:solidFill>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4951513"/>
      </p:ext>
    </p:extLst>
  </p:cSld>
  <p:clrMapOvr>
    <a:masterClrMapping/>
  </p:clrMapOvr>
  <p:transition spd="slow" advTm="3196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3226279" y="1440611"/>
            <a:ext cx="7056407" cy="4375464"/>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GB" b="1" dirty="0" smtClean="0">
                <a:solidFill>
                  <a:srgbClr val="00B050"/>
                </a:solidFill>
              </a:rPr>
              <a:t>RQ2: Are prepositional colligations essential phraseological profile of the Nigerian legal discourse?</a:t>
            </a:r>
          </a:p>
          <a:p>
            <a:pPr algn="ctr"/>
            <a:endParaRPr lang="en-GB" b="1" dirty="0" smtClean="0">
              <a:solidFill>
                <a:srgbClr val="FF0000"/>
              </a:solidFill>
            </a:endParaRPr>
          </a:p>
          <a:p>
            <a:pPr algn="ctr"/>
            <a:r>
              <a:rPr lang="en-GB" b="1" dirty="0" smtClean="0">
                <a:solidFill>
                  <a:srgbClr val="FF0000"/>
                </a:solidFill>
              </a:rPr>
              <a:t>Table 4: Frequency Distributions of PREP. COLL. in the 3 Corpora</a:t>
            </a:r>
            <a:endParaRPr lang="en-GB" b="1" dirty="0">
              <a:solidFill>
                <a:srgbClr val="FF0000"/>
              </a:solidFill>
            </a:endParaRPr>
          </a:p>
        </p:txBody>
      </p:sp>
      <p:pic>
        <p:nvPicPr>
          <p:cNvPr id="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5214" y="2960731"/>
            <a:ext cx="6564701" cy="285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62898151"/>
      </p:ext>
    </p:extLst>
  </p:cSld>
  <p:clrMapOvr>
    <a:masterClrMapping/>
  </p:clrMapOvr>
  <p:transition spd="slow" advTm="5853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3226279" y="1440611"/>
            <a:ext cx="7056407" cy="4375464"/>
          </a:xfrm>
          <a:prstGeom prst="rect">
            <a:avLst/>
          </a:prstGeom>
        </p:spPr>
        <p:style>
          <a:lnRef idx="2">
            <a:schemeClr val="dk1"/>
          </a:lnRef>
          <a:fillRef idx="1">
            <a:schemeClr val="lt1"/>
          </a:fillRef>
          <a:effectRef idx="0">
            <a:schemeClr val="dk1"/>
          </a:effectRef>
          <a:fontRef idx="minor">
            <a:schemeClr val="dk1"/>
          </a:fontRef>
        </p:style>
        <p:txBody>
          <a:bodyPr rtlCol="0" anchor="t"/>
          <a:lstStyle/>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endParaRPr lang="en-US" b="1" dirty="0"/>
          </a:p>
          <a:p>
            <a:pPr algn="ctr"/>
            <a:r>
              <a:rPr lang="en-US" b="1" dirty="0" smtClean="0"/>
              <a:t>Figure 1</a:t>
            </a:r>
            <a:r>
              <a:rPr lang="en-US" b="1" dirty="0"/>
              <a:t>: The Frequency Distributions of </a:t>
            </a:r>
            <a:r>
              <a:rPr lang="en-US" b="1" dirty="0" smtClean="0"/>
              <a:t>PREP. COLL. across </a:t>
            </a:r>
            <a:r>
              <a:rPr lang="en-US" b="1" dirty="0"/>
              <a:t>NLC, BNCL and BNCW</a:t>
            </a:r>
            <a:endParaRPr lang="en-US" dirty="0"/>
          </a:p>
        </p:txBody>
      </p:sp>
      <p:pic>
        <p:nvPicPr>
          <p:cNvPr id="11" name="Picture 10"/>
          <p:cNvPicPr>
            <a:picLocks noChangeAspect="1"/>
          </p:cNvPicPr>
          <p:nvPr/>
        </p:nvPicPr>
        <p:blipFill>
          <a:blip r:embed="rId10"/>
          <a:stretch>
            <a:fillRect/>
          </a:stretch>
        </p:blipFill>
        <p:spPr>
          <a:xfrm>
            <a:off x="4438640" y="1713547"/>
            <a:ext cx="5212532" cy="297510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38065257"/>
      </p:ext>
    </p:extLst>
  </p:cSld>
  <p:clrMapOvr>
    <a:masterClrMapping/>
  </p:clrMapOvr>
  <p:transition spd="slow" advTm="682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5"/>
          <p:cNvSpPr/>
          <p:nvPr/>
        </p:nvSpPr>
        <p:spPr>
          <a:xfrm>
            <a:off x="3217652" y="1122363"/>
            <a:ext cx="7056407" cy="4693712"/>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MY" b="1" dirty="0" smtClean="0">
                <a:solidFill>
                  <a:srgbClr val="00B050"/>
                </a:solidFill>
              </a:rPr>
              <a:t>Over-representation</a:t>
            </a:r>
            <a:r>
              <a:rPr lang="en-MY" b="1" dirty="0">
                <a:solidFill>
                  <a:srgbClr val="00B050"/>
                </a:solidFill>
              </a:rPr>
              <a:t>, Under-representation of </a:t>
            </a:r>
            <a:r>
              <a:rPr lang="en-MY" b="1" dirty="0" smtClean="0">
                <a:solidFill>
                  <a:srgbClr val="00B050"/>
                </a:solidFill>
              </a:rPr>
              <a:t>PREP. COLL. </a:t>
            </a:r>
            <a:r>
              <a:rPr lang="en-MY" b="1" dirty="0">
                <a:solidFill>
                  <a:srgbClr val="00B050"/>
                </a:solidFill>
              </a:rPr>
              <a:t>in the Nigerian Legal </a:t>
            </a:r>
            <a:r>
              <a:rPr lang="en-MY" b="1" dirty="0" smtClean="0">
                <a:solidFill>
                  <a:srgbClr val="00B050"/>
                </a:solidFill>
              </a:rPr>
              <a:t>Texts</a:t>
            </a:r>
          </a:p>
          <a:p>
            <a:pPr algn="ctr"/>
            <a:endParaRPr lang="en-GB" dirty="0" smtClean="0"/>
          </a:p>
          <a:p>
            <a:pPr marL="171450" indent="-171450">
              <a:buFont typeface="Wingdings" panose="05000000000000000000" pitchFamily="2" charset="2"/>
              <a:buChar char="Ø"/>
            </a:pPr>
            <a:r>
              <a:rPr lang="en-GB" sz="1400" dirty="0" smtClean="0"/>
              <a:t>Any </a:t>
            </a:r>
            <a:r>
              <a:rPr lang="en-GB" sz="1400" b="1" dirty="0"/>
              <a:t>PREP. COLL</a:t>
            </a:r>
            <a:r>
              <a:rPr lang="en-GB" sz="1400" dirty="0"/>
              <a:t>. with LL critical value greater than 3.84 is significant at 5 % level (+/- P &lt;0.05), while any prepositional colligation with LL critical value greater than 6.63 is significant at 1 % level (+/- P &lt;0.01). </a:t>
            </a:r>
          </a:p>
          <a:p>
            <a:pPr marL="171450" indent="-171450">
              <a:buFont typeface="Wingdings" panose="05000000000000000000" pitchFamily="2" charset="2"/>
              <a:buChar char="Ø"/>
            </a:pPr>
            <a:endParaRPr lang="en-GB" sz="1400" dirty="0"/>
          </a:p>
          <a:p>
            <a:pPr marL="171450" indent="-171450">
              <a:buFont typeface="Wingdings" panose="05000000000000000000" pitchFamily="2" charset="2"/>
              <a:buChar char="Ø"/>
            </a:pPr>
            <a:r>
              <a:rPr lang="en-GB" sz="1400" dirty="0"/>
              <a:t>Any </a:t>
            </a:r>
            <a:r>
              <a:rPr lang="en-GB" sz="1400" b="1" dirty="0"/>
              <a:t>PREP. COLL. </a:t>
            </a:r>
            <a:r>
              <a:rPr lang="en-GB" sz="1400" dirty="0"/>
              <a:t>with LL critical value less than 3.84 is not </a:t>
            </a:r>
            <a:r>
              <a:rPr lang="en-GB" sz="1400" dirty="0" smtClean="0"/>
              <a:t>significance</a:t>
            </a:r>
            <a:r>
              <a:rPr lang="en-GB" sz="1400" dirty="0"/>
              <a:t>. This means, difference between the two comparative corpora will have no </a:t>
            </a:r>
            <a:r>
              <a:rPr lang="en-GB" sz="1400" dirty="0" smtClean="0"/>
              <a:t>effect, </a:t>
            </a:r>
            <a:r>
              <a:rPr lang="en-GB" sz="1400" dirty="0"/>
              <a:t>if the difference is not significant</a:t>
            </a:r>
            <a:r>
              <a:rPr lang="en-GB" sz="1400" dirty="0" smtClean="0"/>
              <a:t>.</a:t>
            </a:r>
            <a:endParaRPr lang="en-GB" sz="1400" dirty="0"/>
          </a:p>
          <a:p>
            <a:pPr algn="ctr"/>
            <a:r>
              <a:rPr lang="en-GB" sz="1400" b="1" i="1" dirty="0">
                <a:solidFill>
                  <a:srgbClr val="FF0000"/>
                </a:solidFill>
              </a:rPr>
              <a:t>Table 5: Prepositional Colligations Observed Frequency, Relative Frequency, Sign Effect, and Log-likelihood Counts (based on NLC - BNCL)</a:t>
            </a:r>
          </a:p>
          <a:p>
            <a:pPr algn="ctr"/>
            <a:endParaRPr lang="en-GB" sz="1400" b="1" i="1" dirty="0">
              <a:solidFill>
                <a:srgbClr val="FF0000"/>
              </a:solidFill>
            </a:endParaRPr>
          </a:p>
          <a:p>
            <a:pPr algn="ctr"/>
            <a:endParaRPr lang="en-GB" sz="1200" b="1" i="1" dirty="0" smtClean="0">
              <a:solidFill>
                <a:srgbClr val="FF0000"/>
              </a:solidFill>
            </a:endParaRPr>
          </a:p>
          <a:p>
            <a:pPr algn="ctr"/>
            <a:endParaRPr lang="en-GB" sz="1200" b="1" i="1" dirty="0">
              <a:solidFill>
                <a:srgbClr val="FF0000"/>
              </a:solidFill>
            </a:endParaRPr>
          </a:p>
          <a:p>
            <a:pPr algn="ctr"/>
            <a:endParaRPr lang="en-GB" sz="1200" b="1" i="1" dirty="0" smtClean="0">
              <a:solidFill>
                <a:srgbClr val="FF0000"/>
              </a:solidFill>
            </a:endParaRPr>
          </a:p>
          <a:p>
            <a:pPr algn="ctr"/>
            <a:endParaRPr lang="en-GB" sz="1200" b="1" i="1" dirty="0">
              <a:solidFill>
                <a:srgbClr val="FF0000"/>
              </a:solidFill>
            </a:endParaRPr>
          </a:p>
          <a:p>
            <a:pPr algn="ctr"/>
            <a:endParaRPr lang="en-GB" sz="1200" b="1" i="1" dirty="0" smtClean="0">
              <a:solidFill>
                <a:srgbClr val="FF0000"/>
              </a:solidFill>
            </a:endParaRPr>
          </a:p>
          <a:p>
            <a:pPr algn="ctr"/>
            <a:r>
              <a:rPr lang="en-GB" sz="1200" dirty="0" smtClean="0"/>
              <a:t>PREP. COLLI. NLC – </a:t>
            </a:r>
            <a:r>
              <a:rPr lang="en-GB" sz="1200" dirty="0"/>
              <a:t>BNCL (p &lt; 0.05; LL critical value = 3.84; p &lt; 0.01; LL critical </a:t>
            </a:r>
            <a:br>
              <a:rPr lang="en-GB" sz="1200" dirty="0"/>
            </a:br>
            <a:r>
              <a:rPr lang="en-GB" sz="1200" dirty="0"/>
              <a:t>value 6.63</a:t>
            </a:r>
            <a:r>
              <a:rPr lang="en-GB" sz="1200" dirty="0" smtClean="0"/>
              <a:t>)</a:t>
            </a:r>
          </a:p>
          <a:p>
            <a:endParaRPr lang="en-GB" sz="1200" dirty="0" smtClean="0"/>
          </a:p>
          <a:p>
            <a:pPr algn="ctr"/>
            <a:endParaRPr lang="en-GB" sz="1200" b="1" i="1" dirty="0" smtClean="0">
              <a:solidFill>
                <a:srgbClr val="FF0000"/>
              </a:solidFill>
            </a:endParaRPr>
          </a:p>
          <a:p>
            <a:pPr algn="ctr"/>
            <a:endParaRPr lang="en-GB" sz="1200" b="1" i="1" dirty="0" smtClean="0">
              <a:solidFill>
                <a:srgbClr val="FF0000"/>
              </a:solidFill>
            </a:endParaRPr>
          </a:p>
          <a:p>
            <a:pPr algn="ctr"/>
            <a:endParaRPr lang="en-MY" sz="1200" b="1" i="1" dirty="0">
              <a:solidFill>
                <a:srgbClr val="FF0000"/>
              </a:solidFill>
            </a:endParaRPr>
          </a:p>
          <a:p>
            <a:endParaRPr lang="en-US" sz="1200" b="1" i="1" dirty="0">
              <a:solidFill>
                <a:srgbClr val="FF0000"/>
              </a:solidFill>
            </a:endParaRPr>
          </a:p>
          <a:p>
            <a:pPr algn="ctr"/>
            <a:endParaRPr lang="en-MY" sz="1200" b="1" dirty="0">
              <a:solidFill>
                <a:srgbClr val="00B050"/>
              </a:solidFill>
            </a:endParaRPr>
          </a:p>
        </p:txBody>
      </p:sp>
      <p:pic>
        <p:nvPicPr>
          <p:cNvPr id="10" name="Picture 9"/>
          <p:cNvPicPr>
            <a:picLocks noChangeAspect="1"/>
          </p:cNvPicPr>
          <p:nvPr/>
        </p:nvPicPr>
        <p:blipFill>
          <a:blip r:embed="rId11"/>
          <a:stretch>
            <a:fillRect/>
          </a:stretch>
        </p:blipFill>
        <p:spPr>
          <a:xfrm>
            <a:off x="3816459" y="4073473"/>
            <a:ext cx="5858792" cy="1269197"/>
          </a:xfrm>
          <a:prstGeom prst="rect">
            <a:avLst/>
          </a:prstGeom>
        </p:spPr>
      </p:pic>
      <p:sp>
        <p:nvSpPr>
          <p:cNvPr id="14" name="Oval Callout 13"/>
          <p:cNvSpPr/>
          <p:nvPr/>
        </p:nvSpPr>
        <p:spPr>
          <a:xfrm>
            <a:off x="1524001" y="2208362"/>
            <a:ext cx="1791518" cy="3372929"/>
          </a:xfrm>
          <a:prstGeom prst="wedgeEllipseCallout">
            <a:avLst>
              <a:gd name="adj1" fmla="val 73127"/>
              <a:gd name="adj2" fmla="val 977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smtClean="0"/>
              <a:t>The findings show that PREP. COLL. </a:t>
            </a:r>
            <a:r>
              <a:rPr lang="en-US" sz="1200" dirty="0"/>
              <a:t>are relatively under-represented in the NLC compared </a:t>
            </a:r>
            <a:r>
              <a:rPr lang="en-US" sz="1200" dirty="0" smtClean="0"/>
              <a:t>with </a:t>
            </a:r>
            <a:r>
              <a:rPr lang="en-US" sz="1200" dirty="0"/>
              <a:t>BNCL (0.66 </a:t>
            </a:r>
            <a:r>
              <a:rPr lang="en-US" sz="1200" dirty="0" smtClean="0"/>
              <a:t>and </a:t>
            </a:r>
            <a:r>
              <a:rPr lang="en-US" sz="1200" dirty="0"/>
              <a:t>0.81) with a LL value of (-/134.82) which is </a:t>
            </a:r>
            <a:r>
              <a:rPr lang="en-US" sz="1200" dirty="0" smtClean="0"/>
              <a:t>insignificant </a:t>
            </a:r>
            <a:r>
              <a:rPr lang="en-US" sz="1200" dirty="0"/>
              <a:t>at 1% level; p &lt; 0.01. </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13547901"/>
      </p:ext>
    </p:extLst>
  </p:cSld>
  <p:clrMapOvr>
    <a:masterClrMapping/>
  </p:clrMapOvr>
  <p:transition spd="slow" advTm="10121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bldLst>
      <p:bldP spid="6"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3226279" y="1449237"/>
            <a:ext cx="7056407" cy="4375464"/>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GB" sz="1200" b="1" i="1" dirty="0" smtClean="0">
                <a:solidFill>
                  <a:srgbClr val="FF0000"/>
                </a:solidFill>
              </a:rPr>
              <a:t>Table 6: Prepositional Colligations Observed Frequency, Relative Frequency, Sign Effect, and Log-likelihood Counts (based on NLC - BNCW)</a:t>
            </a:r>
          </a:p>
          <a:p>
            <a:pPr algn="ctr"/>
            <a:endParaRPr lang="en-GB" sz="1200" b="1" i="1" dirty="0">
              <a:solidFill>
                <a:srgbClr val="FF0000"/>
              </a:solidFill>
            </a:endParaRPr>
          </a:p>
          <a:p>
            <a:pPr algn="ctr"/>
            <a:endParaRPr lang="en-GB" sz="1200" b="1" i="1" dirty="0" smtClean="0">
              <a:solidFill>
                <a:srgbClr val="FF0000"/>
              </a:solidFill>
            </a:endParaRPr>
          </a:p>
          <a:p>
            <a:pPr algn="ctr"/>
            <a:endParaRPr lang="en-GB" sz="1200" b="1" i="1" dirty="0">
              <a:solidFill>
                <a:srgbClr val="FF0000"/>
              </a:solidFill>
            </a:endParaRPr>
          </a:p>
          <a:p>
            <a:pPr algn="ctr"/>
            <a:endParaRPr lang="en-GB" sz="1200" b="1" i="1" dirty="0" smtClean="0">
              <a:solidFill>
                <a:srgbClr val="FF0000"/>
              </a:solidFill>
            </a:endParaRPr>
          </a:p>
          <a:p>
            <a:pPr algn="ctr"/>
            <a:endParaRPr lang="en-GB" sz="1200" b="1" i="1" dirty="0">
              <a:solidFill>
                <a:srgbClr val="FF0000"/>
              </a:solidFill>
            </a:endParaRPr>
          </a:p>
          <a:p>
            <a:pPr algn="ctr"/>
            <a:endParaRPr lang="en-GB" sz="1200" b="1" i="1" dirty="0" smtClean="0">
              <a:solidFill>
                <a:srgbClr val="FF0000"/>
              </a:solidFill>
            </a:endParaRPr>
          </a:p>
          <a:p>
            <a:pPr algn="ctr"/>
            <a:endParaRPr lang="en-GB" sz="1200" b="1" i="1" dirty="0">
              <a:solidFill>
                <a:srgbClr val="FF0000"/>
              </a:solidFill>
            </a:endParaRPr>
          </a:p>
          <a:p>
            <a:pPr algn="ctr"/>
            <a:endParaRPr lang="en-GB" sz="1200" b="1" i="1" dirty="0" smtClean="0">
              <a:solidFill>
                <a:srgbClr val="FF0000"/>
              </a:solidFill>
            </a:endParaRPr>
          </a:p>
          <a:p>
            <a:pPr algn="ctr"/>
            <a:endParaRPr lang="en-GB" sz="1200" b="1" i="1" dirty="0">
              <a:solidFill>
                <a:srgbClr val="FF0000"/>
              </a:solidFill>
            </a:endParaRPr>
          </a:p>
          <a:p>
            <a:pPr algn="ctr"/>
            <a:endParaRPr lang="en-GB" sz="1200" b="1" i="1" dirty="0" smtClean="0">
              <a:solidFill>
                <a:srgbClr val="FF0000"/>
              </a:solidFill>
            </a:endParaRPr>
          </a:p>
          <a:p>
            <a:pPr algn="ctr"/>
            <a:r>
              <a:rPr lang="en-GB" sz="1200" dirty="0"/>
              <a:t>PREP. COLLI NLC – BNCW (p &lt; 0.05; LL critical value = 3.84; p &lt; 0.01; LL critical value 6.63</a:t>
            </a:r>
            <a:r>
              <a:rPr lang="en-GB" sz="1200" dirty="0" smtClean="0"/>
              <a:t>)</a:t>
            </a:r>
            <a:endParaRPr lang="en-US" sz="1200" dirty="0"/>
          </a:p>
          <a:p>
            <a:endParaRPr lang="en-GB" sz="1200" b="1" i="1" dirty="0">
              <a:solidFill>
                <a:srgbClr val="FF0000"/>
              </a:solidFill>
            </a:endParaRPr>
          </a:p>
          <a:p>
            <a:pPr algn="ctr"/>
            <a:endParaRPr lang="en-GB" sz="1600" b="1" i="1" dirty="0" smtClean="0">
              <a:solidFill>
                <a:srgbClr val="FF0000"/>
              </a:solidFill>
            </a:endParaRPr>
          </a:p>
          <a:p>
            <a:pPr algn="ctr"/>
            <a:endParaRPr lang="en-GB" sz="1600" b="1" i="1" dirty="0">
              <a:solidFill>
                <a:srgbClr val="FF0000"/>
              </a:solidFill>
            </a:endParaRPr>
          </a:p>
          <a:p>
            <a:pPr algn="ctr"/>
            <a:endParaRPr lang="en-GB" sz="1600" b="1" i="1" dirty="0" smtClean="0">
              <a:solidFill>
                <a:srgbClr val="FF0000"/>
              </a:solidFill>
            </a:endParaRPr>
          </a:p>
          <a:p>
            <a:pPr algn="ctr"/>
            <a:endParaRPr lang="en-GB" sz="1200" b="1" i="1" dirty="0">
              <a:solidFill>
                <a:srgbClr val="FF0000"/>
              </a:solidFill>
            </a:endParaRPr>
          </a:p>
          <a:p>
            <a:pPr algn="ctr"/>
            <a:endParaRPr lang="en-GB" sz="1200" b="1" i="1" dirty="0" smtClean="0">
              <a:solidFill>
                <a:srgbClr val="FF0000"/>
              </a:solidFill>
            </a:endParaRPr>
          </a:p>
          <a:p>
            <a:pPr algn="ctr"/>
            <a:endParaRPr lang="en-GB" sz="1200" b="1" i="1" dirty="0" smtClean="0">
              <a:solidFill>
                <a:srgbClr val="FF0000"/>
              </a:solidFill>
            </a:endParaRPr>
          </a:p>
          <a:p>
            <a:pPr algn="ctr"/>
            <a:endParaRPr lang="en-GB" sz="1200" b="1" i="1" dirty="0">
              <a:solidFill>
                <a:srgbClr val="FF0000"/>
              </a:solidFill>
            </a:endParaRPr>
          </a:p>
        </p:txBody>
      </p:sp>
      <p:pic>
        <p:nvPicPr>
          <p:cNvPr id="9" name="Picture 8"/>
          <p:cNvPicPr>
            <a:picLocks noChangeAspect="1"/>
          </p:cNvPicPr>
          <p:nvPr/>
        </p:nvPicPr>
        <p:blipFill>
          <a:blip r:embed="rId10"/>
          <a:stretch>
            <a:fillRect/>
          </a:stretch>
        </p:blipFill>
        <p:spPr>
          <a:xfrm>
            <a:off x="3821163" y="2074790"/>
            <a:ext cx="5866635" cy="2087592"/>
          </a:xfrm>
          <a:prstGeom prst="rect">
            <a:avLst/>
          </a:prstGeom>
        </p:spPr>
      </p:pic>
      <p:sp>
        <p:nvSpPr>
          <p:cNvPr id="11" name="Flowchart: Process 10"/>
          <p:cNvSpPr/>
          <p:nvPr/>
        </p:nvSpPr>
        <p:spPr>
          <a:xfrm>
            <a:off x="3630805" y="3946859"/>
            <a:ext cx="6400800" cy="168215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The findings reveal that prepositional colligations were relatively more frequent in the Nigerian legal discourse (0.66 compared 0.81) with a LL value of (+500.43) which is significant at 1% level; p &lt; 0.01. This means that prepositional colligations were found to be the distinctive linguistics features of Nigerian legal discourse. </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28857229"/>
      </p:ext>
    </p:extLst>
  </p:cSld>
  <p:clrMapOvr>
    <a:masterClrMapping/>
  </p:clrMapOvr>
  <p:transition spd="slow" advTm="3813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Horizontal Scroll 7"/>
          <p:cNvSpPr/>
          <p:nvPr/>
        </p:nvSpPr>
        <p:spPr>
          <a:xfrm>
            <a:off x="4748618" y="771305"/>
            <a:ext cx="4079863" cy="504056"/>
          </a:xfrm>
          <a:prstGeom prst="horizontalScroll">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400" b="1" dirty="0" smtClean="0">
                <a:solidFill>
                  <a:srgbClr val="00B050"/>
                </a:solidFill>
              </a:rPr>
              <a:t>Outlines of Presentation </a:t>
            </a:r>
            <a:endParaRPr lang="en-GB" sz="2400" b="1" dirty="0">
              <a:solidFill>
                <a:srgbClr val="00B050"/>
              </a:solidFill>
            </a:endParaRPr>
          </a:p>
        </p:txBody>
      </p:sp>
      <p:graphicFrame>
        <p:nvGraphicFramePr>
          <p:cNvPr id="7" name="Diagram 6"/>
          <p:cNvGraphicFramePr/>
          <p:nvPr>
            <p:extLst>
              <p:ext uri="{D42A27DB-BD31-4B8C-83A1-F6EECF244321}">
                <p14:modId xmlns:p14="http://schemas.microsoft.com/office/powerpoint/2010/main" val="2491933543"/>
              </p:ext>
            </p:extLst>
          </p:nvPr>
        </p:nvGraphicFramePr>
        <p:xfrm>
          <a:off x="4344831" y="1440611"/>
          <a:ext cx="4887436" cy="437546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66574341"/>
      </p:ext>
    </p:extLst>
  </p:cSld>
  <p:clrMapOvr>
    <a:masterClrMapping/>
  </p:clrMapOvr>
  <p:transition spd="slow" advTm="233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3226279" y="923026"/>
            <a:ext cx="7056407" cy="489304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GB" sz="1400" b="1" dirty="0">
                <a:solidFill>
                  <a:srgbClr val="FF0000"/>
                </a:solidFill>
              </a:rPr>
              <a:t>Table 8</a:t>
            </a:r>
            <a:r>
              <a:rPr lang="en-GB" sz="1400" b="1" dirty="0" smtClean="0">
                <a:solidFill>
                  <a:srgbClr val="FF0000"/>
                </a:solidFill>
              </a:rPr>
              <a:t>: </a:t>
            </a:r>
            <a:r>
              <a:rPr lang="en-GB" sz="1400" b="1" dirty="0">
                <a:solidFill>
                  <a:srgbClr val="FF0000"/>
                </a:solidFill>
              </a:rPr>
              <a:t>Prepositional Colligations Observed Frequency, Relative Frequency, Sign Effect, and Log-likelihood Counts (based on NLC - BNCL)</a:t>
            </a:r>
            <a:endParaRPr lang="en-US" sz="1400" b="1" dirty="0">
              <a:solidFill>
                <a:srgbClr val="FF0000"/>
              </a:solidFill>
            </a:endParaRPr>
          </a:p>
        </p:txBody>
      </p:sp>
      <p:pic>
        <p:nvPicPr>
          <p:cNvPr id="9" name="Picture 8"/>
          <p:cNvPicPr>
            <a:picLocks noChangeAspect="1"/>
          </p:cNvPicPr>
          <p:nvPr/>
        </p:nvPicPr>
        <p:blipFill>
          <a:blip r:embed="rId10"/>
          <a:stretch>
            <a:fillRect/>
          </a:stretch>
        </p:blipFill>
        <p:spPr>
          <a:xfrm>
            <a:off x="3517664" y="1651466"/>
            <a:ext cx="6473636" cy="371699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68958691"/>
      </p:ext>
    </p:extLst>
  </p:cSld>
  <p:clrMapOvr>
    <a:masterClrMapping/>
  </p:clrMapOvr>
  <p:transition spd="slow" advTm="1695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3226279" y="992038"/>
            <a:ext cx="7056407" cy="482403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GB" b="1" dirty="0">
                <a:solidFill>
                  <a:srgbClr val="FF0000"/>
                </a:solidFill>
              </a:rPr>
              <a:t>Table </a:t>
            </a:r>
            <a:r>
              <a:rPr lang="en-GB" b="1" dirty="0" smtClean="0">
                <a:solidFill>
                  <a:srgbClr val="FF0000"/>
                </a:solidFill>
              </a:rPr>
              <a:t>9: </a:t>
            </a:r>
            <a:r>
              <a:rPr lang="en-GB" b="1" dirty="0">
                <a:solidFill>
                  <a:srgbClr val="FF0000"/>
                </a:solidFill>
              </a:rPr>
              <a:t>Prepositional Colligations Observed Frequency, Relative Frequency, Sign Effect, and Log-likelihood Counts (based on NLC - </a:t>
            </a:r>
            <a:r>
              <a:rPr lang="en-GB" b="1" dirty="0" smtClean="0">
                <a:solidFill>
                  <a:srgbClr val="FF0000"/>
                </a:solidFill>
              </a:rPr>
              <a:t>BNCW)</a:t>
            </a:r>
            <a:endParaRPr lang="en-US" b="1" dirty="0">
              <a:solidFill>
                <a:srgbClr val="FF0000"/>
              </a:solidFill>
            </a:endParaRPr>
          </a:p>
        </p:txBody>
      </p:sp>
      <p:pic>
        <p:nvPicPr>
          <p:cNvPr id="7" name="Picture 6"/>
          <p:cNvPicPr>
            <a:picLocks noChangeAspect="1"/>
          </p:cNvPicPr>
          <p:nvPr/>
        </p:nvPicPr>
        <p:blipFill>
          <a:blip r:embed="rId10"/>
          <a:stretch>
            <a:fillRect/>
          </a:stretch>
        </p:blipFill>
        <p:spPr>
          <a:xfrm>
            <a:off x="3418262" y="1806336"/>
            <a:ext cx="6562499" cy="3883681"/>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61207773"/>
      </p:ext>
    </p:extLst>
  </p:cSld>
  <p:clrMapOvr>
    <a:masterClrMapping/>
  </p:clrMapOvr>
  <p:transition spd="slow" advTm="223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Horizontal Scroll 7"/>
          <p:cNvSpPr/>
          <p:nvPr/>
        </p:nvSpPr>
        <p:spPr>
          <a:xfrm>
            <a:off x="4748618" y="771305"/>
            <a:ext cx="4079863" cy="504056"/>
          </a:xfrm>
          <a:prstGeom prst="horizontalScroll">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400" b="1" dirty="0" smtClean="0">
                <a:solidFill>
                  <a:srgbClr val="00B050"/>
                </a:solidFill>
              </a:rPr>
              <a:t>Implications and Conclusion </a:t>
            </a:r>
            <a:endParaRPr lang="en-GB" sz="2400" b="1" dirty="0">
              <a:solidFill>
                <a:srgbClr val="00B050"/>
              </a:solidFill>
            </a:endParaRPr>
          </a:p>
        </p:txBody>
      </p:sp>
      <p:sp>
        <p:nvSpPr>
          <p:cNvPr id="6" name="Rectangle 5"/>
          <p:cNvSpPr/>
          <p:nvPr/>
        </p:nvSpPr>
        <p:spPr>
          <a:xfrm>
            <a:off x="3226279" y="1440611"/>
            <a:ext cx="7056407" cy="4779034"/>
          </a:xfrm>
          <a:prstGeom prst="rect">
            <a:avLst/>
          </a:prstGeom>
        </p:spPr>
        <p:style>
          <a:lnRef idx="2">
            <a:schemeClr val="dk1"/>
          </a:lnRef>
          <a:fillRef idx="1">
            <a:schemeClr val="lt1"/>
          </a:fillRef>
          <a:effectRef idx="0">
            <a:schemeClr val="dk1"/>
          </a:effectRef>
          <a:fontRef idx="minor">
            <a:schemeClr val="dk1"/>
          </a:fontRef>
        </p:style>
        <p:txBody>
          <a:bodyPr rtlCol="0" anchor="t"/>
          <a:lstStyle/>
          <a:p>
            <a:endParaRPr lang="en-GB" dirty="0" smtClean="0"/>
          </a:p>
          <a:p>
            <a:pPr marL="285750" indent="-285750">
              <a:buFont typeface="Wingdings" panose="05000000000000000000" pitchFamily="2" charset="2"/>
              <a:buChar char="Ø"/>
            </a:pPr>
            <a:r>
              <a:rPr lang="en-GB" dirty="0" smtClean="0"/>
              <a:t>The </a:t>
            </a:r>
            <a:r>
              <a:rPr lang="en-GB" dirty="0"/>
              <a:t>study concludes that prepositional colligations were important linguistic elements that formed the phraseological profiles </a:t>
            </a:r>
            <a:r>
              <a:rPr lang="en-GB" dirty="0" smtClean="0"/>
              <a:t>of the </a:t>
            </a:r>
            <a:r>
              <a:rPr lang="en-GB" dirty="0"/>
              <a:t>Nigerian legal discourse due to their prevalent </a:t>
            </a:r>
            <a:r>
              <a:rPr lang="en-GB" dirty="0" smtClean="0"/>
              <a:t>distributions.</a:t>
            </a:r>
          </a:p>
          <a:p>
            <a:pPr marL="285750" indent="-285750">
              <a:buFont typeface="Wingdings" panose="05000000000000000000" pitchFamily="2" charset="2"/>
              <a:buChar char="Ø"/>
            </a:pPr>
            <a:r>
              <a:rPr lang="en-GB" dirty="0" smtClean="0"/>
              <a:t>Therefore, the study implies that:</a:t>
            </a:r>
          </a:p>
          <a:p>
            <a:endParaRPr lang="en-GB" dirty="0"/>
          </a:p>
          <a:p>
            <a:pPr marL="285750" indent="-285750">
              <a:buFont typeface="Wingdings" panose="05000000000000000000" pitchFamily="2" charset="2"/>
              <a:buChar char="q"/>
            </a:pPr>
            <a:r>
              <a:rPr lang="en-GB" dirty="0" smtClean="0"/>
              <a:t>PREP. COLL. </a:t>
            </a:r>
            <a:r>
              <a:rPr lang="en-GB" dirty="0"/>
              <a:t>should be given special attention in designing legal language curriculum in tertiary institute. </a:t>
            </a:r>
          </a:p>
          <a:p>
            <a:endParaRPr lang="en-US" dirty="0"/>
          </a:p>
          <a:p>
            <a:pPr marL="285750" indent="-285750">
              <a:buFont typeface="Wingdings" panose="05000000000000000000" pitchFamily="2" charset="2"/>
              <a:buChar char="q"/>
            </a:pPr>
            <a:r>
              <a:rPr lang="en-GB" dirty="0" smtClean="0"/>
              <a:t>This </a:t>
            </a:r>
            <a:r>
              <a:rPr lang="en-GB" dirty="0"/>
              <a:t>study disseminate information about representativeness and essentiality of prepositional colligations in legal language </a:t>
            </a:r>
            <a:r>
              <a:rPr lang="en-GB" dirty="0" smtClean="0"/>
              <a:t>and legal </a:t>
            </a:r>
            <a:r>
              <a:rPr lang="en-GB" dirty="0"/>
              <a:t>discourses. </a:t>
            </a:r>
            <a:r>
              <a:rPr lang="en-GB" dirty="0" smtClean="0"/>
              <a:t>This will help to better understand the nature of the Nigerian legal texts.</a:t>
            </a:r>
          </a:p>
          <a:p>
            <a:endParaRPr lang="en-GB" dirty="0" smtClean="0"/>
          </a:p>
          <a:p>
            <a:pPr marL="285750" indent="-285750">
              <a:buFont typeface="Wingdings" panose="05000000000000000000" pitchFamily="2" charset="2"/>
              <a:buChar char="q"/>
            </a:pPr>
            <a:r>
              <a:rPr lang="en-GB" smtClean="0"/>
              <a:t>Particularly, </a:t>
            </a:r>
            <a:r>
              <a:rPr lang="en-GB" dirty="0" smtClean="0"/>
              <a:t>the study </a:t>
            </a:r>
            <a:r>
              <a:rPr lang="en-GB" dirty="0"/>
              <a:t>will help Lawyers/legal language drafters and other law practitioners by providing them  with this </a:t>
            </a:r>
            <a:r>
              <a:rPr lang="en-GB" dirty="0" err="1"/>
              <a:t>syntantagmatic</a:t>
            </a:r>
            <a:r>
              <a:rPr lang="en-GB" dirty="0"/>
              <a:t> nature of legalese. </a:t>
            </a:r>
          </a:p>
          <a:p>
            <a:pPr marL="285750" indent="-285750">
              <a:buFont typeface="Wingdings" panose="05000000000000000000" pitchFamily="2" charset="2"/>
              <a:buChar char="q"/>
            </a:pPr>
            <a:endParaRPr lang="en-US" dirty="0"/>
          </a:p>
          <a:p>
            <a:r>
              <a:rPr lang="en-GB" dirty="0"/>
              <a:t> </a:t>
            </a:r>
            <a:endParaRPr lang="en-US" dirty="0"/>
          </a:p>
          <a:p>
            <a:r>
              <a:rPr lang="en-GB" dirty="0"/>
              <a:t> </a:t>
            </a:r>
            <a:endParaRPr lang="en-US" dirty="0"/>
          </a:p>
          <a:p>
            <a:pPr marL="285750" indent="-285750">
              <a:buFont typeface="Wingdings" panose="05000000000000000000" pitchFamily="2" charset="2"/>
              <a:buChar char="Ø"/>
            </a:pPr>
            <a:endParaRPr lang="en-GB" dirty="0" smtClean="0"/>
          </a:p>
          <a:p>
            <a:pPr marL="342900" indent="-342900">
              <a:buFont typeface="Wingdings" panose="05000000000000000000" pitchFamily="2" charset="2"/>
              <a:buChar char="Ø"/>
            </a:pPr>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82825733"/>
      </p:ext>
    </p:extLst>
  </p:cSld>
  <p:clrMapOvr>
    <a:masterClrMapping/>
  </p:clrMapOvr>
  <p:transition spd="slow" advTm="5385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barn(inVertical)">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arn(inVertical)">
                                      <p:cBhvr>
                                        <p:cTn id="16" dur="500"/>
                                        <p:tgtEl>
                                          <p:spTgt spid="6">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barn(inVertical)">
                                      <p:cBhvr>
                                        <p:cTn id="24" dur="500"/>
                                        <p:tgtEl>
                                          <p:spTgt spid="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barn(inVertical)">
                                      <p:cBhvr>
                                        <p:cTn id="29"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5"/>
          <p:cNvSpPr/>
          <p:nvPr/>
        </p:nvSpPr>
        <p:spPr>
          <a:xfrm>
            <a:off x="3226279" y="1440611"/>
            <a:ext cx="7056407" cy="4779034"/>
          </a:xfrm>
          <a:prstGeom prst="rect">
            <a:avLst/>
          </a:prstGeom>
        </p:spPr>
        <p:style>
          <a:lnRef idx="2">
            <a:schemeClr val="dk1"/>
          </a:lnRef>
          <a:fillRef idx="1">
            <a:schemeClr val="lt1"/>
          </a:fillRef>
          <a:effectRef idx="0">
            <a:schemeClr val="dk1"/>
          </a:effectRef>
          <a:fontRef idx="minor">
            <a:schemeClr val="dk1"/>
          </a:fontRef>
        </p:style>
        <p:txBody>
          <a:bodyPr rtlCol="0" anchor="t"/>
          <a:lstStyle/>
          <a:p>
            <a:endParaRPr lang="en-GB" dirty="0" smtClean="0"/>
          </a:p>
          <a:p>
            <a:endParaRPr lang="en-GB" dirty="0"/>
          </a:p>
          <a:p>
            <a:endParaRPr lang="en-GB" dirty="0" smtClean="0"/>
          </a:p>
          <a:p>
            <a:endParaRPr lang="en-GB" dirty="0"/>
          </a:p>
          <a:p>
            <a:endParaRPr lang="en-GB" dirty="0" smtClean="0"/>
          </a:p>
          <a:p>
            <a:endParaRPr lang="en-GB" dirty="0" smtClean="0"/>
          </a:p>
          <a:p>
            <a:pPr algn="ctr"/>
            <a:r>
              <a:rPr lang="en-GB" sz="4000" dirty="0" smtClean="0"/>
              <a:t>Contact:</a:t>
            </a:r>
          </a:p>
          <a:p>
            <a:pPr algn="ctr"/>
            <a:r>
              <a:rPr lang="en-GB" sz="4000" dirty="0" smtClean="0">
                <a:hlinkClick r:id="rId11"/>
              </a:rPr>
              <a:t>Bashiribrahimkn@gmail.com</a:t>
            </a:r>
            <a:endParaRPr lang="en-GB" sz="4000" dirty="0"/>
          </a:p>
          <a:p>
            <a:pPr algn="ctr"/>
            <a:r>
              <a:rPr lang="en-GB" sz="4000" dirty="0" smtClean="0"/>
              <a:t>Twitter: @</a:t>
            </a:r>
            <a:r>
              <a:rPr lang="en-GB" sz="4000" dirty="0" err="1" smtClean="0"/>
              <a:t>bashelkalil</a:t>
            </a:r>
            <a:r>
              <a:rPr lang="en-GB" sz="4000" dirty="0" smtClean="0"/>
              <a:t> </a:t>
            </a:r>
          </a:p>
          <a:p>
            <a:pPr algn="ctr"/>
            <a:endParaRPr lang="en-US" sz="4000" dirty="0"/>
          </a:p>
          <a:p>
            <a:pPr algn="ctr"/>
            <a:r>
              <a:rPr lang="en-GB" sz="4000" dirty="0"/>
              <a:t> </a:t>
            </a:r>
            <a:endParaRPr lang="en-US" sz="4000" dirty="0"/>
          </a:p>
          <a:p>
            <a:pPr algn="ctr"/>
            <a:r>
              <a:rPr lang="en-GB" sz="4000" dirty="0"/>
              <a:t> </a:t>
            </a:r>
            <a:endParaRPr lang="en-US" sz="4000" dirty="0"/>
          </a:p>
          <a:p>
            <a:pPr marL="285750" indent="-285750">
              <a:buFont typeface="Wingdings" panose="05000000000000000000" pitchFamily="2" charset="2"/>
              <a:buChar char="Ø"/>
            </a:pPr>
            <a:endParaRPr lang="en-GB" dirty="0" smtClean="0"/>
          </a:p>
          <a:p>
            <a:pPr marL="342900" indent="-342900">
              <a:buFont typeface="Wingdings" panose="05000000000000000000" pitchFamily="2" charset="2"/>
              <a:buChar char="Ø"/>
            </a:pPr>
            <a:endParaRPr lang="en-US"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496476478"/>
      </p:ext>
    </p:extLst>
  </p:cSld>
  <p:clrMapOvr>
    <a:masterClrMapping/>
  </p:clrMapOvr>
  <p:transition spd="slow" advTm="4209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MY"/>
          </a:p>
        </p:txBody>
      </p:sp>
      <p:sp>
        <p:nvSpPr>
          <p:cNvPr id="3" name="Subtitle 2"/>
          <p:cNvSpPr>
            <a:spLocks noGrp="1"/>
          </p:cNvSpPr>
          <p:nvPr>
            <p:ph type="subTitle" idx="1"/>
          </p:nvPr>
        </p:nvSpPr>
        <p:spPr/>
        <p:txBody>
          <a:bodyPr/>
          <a:lstStyle/>
          <a:p>
            <a:endParaRPr lang="en-MY"/>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sp>
        <p:nvSpPr>
          <p:cNvPr id="5" name="Rectangle 4"/>
          <p:cNvSpPr/>
          <p:nvPr/>
        </p:nvSpPr>
        <p:spPr>
          <a:xfrm>
            <a:off x="3431704" y="1412776"/>
            <a:ext cx="6768752" cy="439248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3" name="Picture 7" descr="C:\Users\user\AppData\Local\Microsoft\Windows\INetCache\IE\V158D96P\MC90010521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550" y="1556792"/>
            <a:ext cx="6143632" cy="128006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57" name="Oval 4"/>
          <p:cNvSpPr/>
          <p:nvPr/>
        </p:nvSpPr>
        <p:spPr>
          <a:xfrm>
            <a:off x="3552584" y="4076092"/>
            <a:ext cx="1279031" cy="13312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2550" tIns="82550" rIns="82550" bIns="82550" numCol="1" spcCol="1270" anchor="ctr" anchorCtr="0">
            <a:noAutofit/>
          </a:bodyPr>
          <a:lstStyle/>
          <a:p>
            <a:pPr algn="ctr" defTabSz="2889250">
              <a:lnSpc>
                <a:spcPct val="90000"/>
              </a:lnSpc>
              <a:spcBef>
                <a:spcPct val="0"/>
              </a:spcBef>
              <a:spcAft>
                <a:spcPct val="35000"/>
              </a:spcAft>
            </a:pPr>
            <a:endParaRPr lang="en-MY" sz="6500" dirty="0"/>
          </a:p>
        </p:txBody>
      </p:sp>
      <p:pic>
        <p:nvPicPr>
          <p:cNvPr id="15" name="Picture 2" descr="Image result for Computer analysis using corp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529" y="3211782"/>
            <a:ext cx="5796136" cy="243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997687"/>
      </p:ext>
    </p:extLst>
  </p:cSld>
  <p:clrMapOvr>
    <a:masterClrMapping/>
  </p:clrMapOvr>
  <mc:AlternateContent xmlns:mc="http://schemas.openxmlformats.org/markup-compatibility/2006" xmlns:p14="http://schemas.microsoft.com/office/powerpoint/2010/main">
    <mc:Choice Requires="p14">
      <p:transition spd="slow" p14:dur="4000" advTm="2621">
        <p14:vortex dir="r"/>
      </p:transition>
    </mc:Choice>
    <mc:Fallback xmlns="">
      <p:transition spd="slow" advTm="2621">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396" y="479"/>
            <a:ext cx="9277608" cy="6858000"/>
          </a:xfrm>
          <a:prstGeom prst="rect">
            <a:avLst/>
          </a:prstGeom>
        </p:spPr>
      </p:pic>
      <p:sp>
        <p:nvSpPr>
          <p:cNvPr id="5" name="Rectangle 4"/>
          <p:cNvSpPr/>
          <p:nvPr/>
        </p:nvSpPr>
        <p:spPr>
          <a:xfrm>
            <a:off x="1775521" y="857068"/>
            <a:ext cx="8328341" cy="50202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6" name="Rectangle 5"/>
          <p:cNvSpPr/>
          <p:nvPr/>
        </p:nvSpPr>
        <p:spPr>
          <a:xfrm>
            <a:off x="3810000" y="2828836"/>
            <a:ext cx="4572000" cy="369332"/>
          </a:xfrm>
          <a:prstGeom prst="rect">
            <a:avLst/>
          </a:prstGeom>
        </p:spPr>
        <p:txBody>
          <a:bodyPr>
            <a:spAutoFit/>
          </a:bodyPr>
          <a:lstStyle/>
          <a:p>
            <a:pPr marL="285750" indent="-285750">
              <a:buFont typeface="Wingdings" pitchFamily="2" charset="2"/>
              <a:buChar char="v"/>
            </a:pPr>
            <a:endParaRPr lang="en-MY" b="1" cap="all" dirty="0">
              <a:ln w="9000" cmpd="sng">
                <a:solidFill>
                  <a:srgbClr val="00206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13" name="Diagram 12"/>
          <p:cNvGraphicFramePr/>
          <p:nvPr>
            <p:extLst>
              <p:ext uri="{D42A27DB-BD31-4B8C-83A1-F6EECF244321}">
                <p14:modId xmlns:p14="http://schemas.microsoft.com/office/powerpoint/2010/main" val="101757465"/>
              </p:ext>
            </p:extLst>
          </p:nvPr>
        </p:nvGraphicFramePr>
        <p:xfrm>
          <a:off x="2163672" y="1322460"/>
          <a:ext cx="7690447" cy="43750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2" name="Horizontal Scroll 51"/>
          <p:cNvSpPr/>
          <p:nvPr/>
        </p:nvSpPr>
        <p:spPr>
          <a:xfrm>
            <a:off x="4252268" y="718038"/>
            <a:ext cx="4079863" cy="504056"/>
          </a:xfrm>
          <a:prstGeom prst="horizontalScroll">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400" b="1" dirty="0" smtClean="0">
                <a:solidFill>
                  <a:srgbClr val="00B050"/>
                </a:solidFill>
              </a:rPr>
              <a:t>Background of the Study</a:t>
            </a:r>
            <a:endParaRPr lang="en-GB" sz="2400" b="1" dirty="0">
              <a:solidFill>
                <a:srgbClr val="00B050"/>
              </a:solidFill>
            </a:endParaRPr>
          </a:p>
        </p:txBody>
      </p:sp>
      <p:pic>
        <p:nvPicPr>
          <p:cNvPr id="43" name="Audio 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14848258"/>
      </p:ext>
    </p:extLst>
  </p:cSld>
  <p:clrMapOvr>
    <a:masterClrMapping/>
  </p:clrMapOvr>
  <p:transition spd="slow" advTm="1882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5"/>
          <p:cNvSpPr/>
          <p:nvPr/>
        </p:nvSpPr>
        <p:spPr>
          <a:xfrm>
            <a:off x="2984741" y="1241267"/>
            <a:ext cx="7375584" cy="4574807"/>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US" b="1" dirty="0" smtClean="0"/>
              <a:t>  </a:t>
            </a:r>
            <a:r>
              <a:rPr lang="en-GB" b="1" dirty="0" smtClean="0">
                <a:solidFill>
                  <a:srgbClr val="00B050"/>
                </a:solidFill>
              </a:rPr>
              <a:t>Cont.</a:t>
            </a:r>
            <a:r>
              <a:rPr lang="en-US" b="1" dirty="0" smtClean="0"/>
              <a:t>  </a:t>
            </a:r>
          </a:p>
          <a:p>
            <a:pPr algn="ctr"/>
            <a:r>
              <a:rPr lang="en-US" b="1" dirty="0" smtClean="0">
                <a:solidFill>
                  <a:srgbClr val="00B050"/>
                </a:solidFill>
              </a:rPr>
              <a:t>The Status of English in Nigeria </a:t>
            </a:r>
            <a:endParaRPr lang="en-US" b="1" dirty="0">
              <a:solidFill>
                <a:srgbClr val="00B050"/>
              </a:solidFill>
            </a:endParaRPr>
          </a:p>
          <a:p>
            <a:pPr marL="342900" indent="-342900">
              <a:buFont typeface="Wingdings" panose="05000000000000000000" pitchFamily="2" charset="2"/>
              <a:buChar char="Ø"/>
            </a:pPr>
            <a:r>
              <a:rPr lang="en-US" dirty="0" smtClean="0"/>
              <a:t>English </a:t>
            </a:r>
            <a:r>
              <a:rPr lang="en-US" dirty="0"/>
              <a:t>is </a:t>
            </a:r>
            <a:r>
              <a:rPr lang="en-US" dirty="0" err="1"/>
              <a:t>recognised</a:t>
            </a:r>
            <a:r>
              <a:rPr lang="en-US" dirty="0"/>
              <a:t> as a national lingua franca of Nigeria. It plays crucial </a:t>
            </a:r>
            <a:r>
              <a:rPr lang="en-US" dirty="0" smtClean="0"/>
              <a:t>roles there, </a:t>
            </a:r>
            <a:r>
              <a:rPr lang="en-US" dirty="0"/>
              <a:t>due to the complex and complicated ethnolinguistic landscape of Nigeria, with people speaking about 400 different languages.  </a:t>
            </a:r>
            <a:endParaRPr lang="en-US" dirty="0" smtClean="0"/>
          </a:p>
          <a:p>
            <a:endParaRPr lang="en-US" dirty="0" smtClean="0"/>
          </a:p>
          <a:p>
            <a:pPr marL="285750" indent="-285750">
              <a:buFont typeface="Wingdings" panose="05000000000000000000" pitchFamily="2" charset="2"/>
              <a:buChar char="Ø"/>
            </a:pPr>
            <a:r>
              <a:rPr lang="en-US" dirty="0" smtClean="0"/>
              <a:t>Thus, English was </a:t>
            </a:r>
            <a:r>
              <a:rPr lang="en-US" dirty="0"/>
              <a:t>adopted as a medium of instruction at almost all levels of the Nigerian educational system, in bureaucracy, the main mass media, national politics, science and technology, corporal companies, two legislative chambers, and the </a:t>
            </a:r>
            <a:r>
              <a:rPr lang="en-US" dirty="0" smtClean="0"/>
              <a:t>judiciary.</a:t>
            </a:r>
          </a:p>
          <a:p>
            <a:endParaRPr lang="en-US" dirty="0" smtClean="0"/>
          </a:p>
          <a:p>
            <a:pPr marL="285750" indent="-285750">
              <a:buFont typeface="Wingdings" panose="05000000000000000000" pitchFamily="2" charset="2"/>
              <a:buChar char="Ø"/>
            </a:pPr>
            <a:r>
              <a:rPr lang="en-US" dirty="0"/>
              <a:t>T</a:t>
            </a:r>
            <a:r>
              <a:rPr lang="en-US" dirty="0" smtClean="0"/>
              <a:t>he </a:t>
            </a:r>
            <a:r>
              <a:rPr lang="en-US" dirty="0"/>
              <a:t>Nigerian courts from the high court to the supreme </a:t>
            </a:r>
            <a:r>
              <a:rPr lang="en-US" dirty="0" smtClean="0"/>
              <a:t>court, </a:t>
            </a:r>
            <a:r>
              <a:rPr lang="en-US" dirty="0"/>
              <a:t>are invariably conducting their entire </a:t>
            </a:r>
            <a:r>
              <a:rPr lang="en-US" dirty="0" smtClean="0"/>
              <a:t>businesses </a:t>
            </a:r>
            <a:r>
              <a:rPr lang="en-US" dirty="0"/>
              <a:t>in English. Even the lower courts (Sharia and customary) that allow the use of the local languages, their proceedings most be drafted later in English. </a:t>
            </a:r>
          </a:p>
          <a:p>
            <a:r>
              <a:rPr lang="en-US" dirty="0"/>
              <a:t> </a:t>
            </a:r>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GB" dirty="0" smtClean="0"/>
          </a:p>
          <a:p>
            <a:pPr marL="342900" indent="-342900">
              <a:buFont typeface="Wingdings" panose="05000000000000000000" pitchFamily="2" charset="2"/>
              <a:buChar char="Ø"/>
            </a:pPr>
            <a:endParaRPr lang="en-US" dirty="0"/>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425318699"/>
      </p:ext>
    </p:extLst>
  </p:cSld>
  <p:clrMapOvr>
    <a:masterClrMapping/>
  </p:clrMapOvr>
  <p:transition spd="slow" advTm="6567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barn(inVertical)">
                                      <p:cBhvr>
                                        <p:cTn id="11" dur="500"/>
                                        <p:tgtEl>
                                          <p:spTgt spid="6">
                                            <p:txEl>
                                              <p:pRg st="1" end="1"/>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barn(inVertical)">
                                      <p:cBhvr>
                                        <p:cTn id="14" dur="500"/>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barn(inVertical)">
                                      <p:cBhvr>
                                        <p:cTn id="24" dur="500"/>
                                        <p:tgtEl>
                                          <p:spTgt spid="6">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barn(inVertical)">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5"/>
          <p:cNvSpPr/>
          <p:nvPr/>
        </p:nvSpPr>
        <p:spPr>
          <a:xfrm>
            <a:off x="3226279" y="1345721"/>
            <a:ext cx="7056407" cy="4470354"/>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sz="1600" b="1" dirty="0" smtClean="0">
                <a:solidFill>
                  <a:srgbClr val="00B050"/>
                </a:solidFill>
              </a:rPr>
              <a:t>Cont.</a:t>
            </a:r>
          </a:p>
          <a:p>
            <a:endParaRPr lang="en-US" sz="1600" b="1" dirty="0" smtClean="0">
              <a:solidFill>
                <a:srgbClr val="00B050"/>
              </a:solidFill>
            </a:endParaRPr>
          </a:p>
          <a:p>
            <a:pPr marL="285750" indent="-285750">
              <a:buFont typeface="Wingdings" panose="05000000000000000000" pitchFamily="2" charset="2"/>
              <a:buChar char="Ø"/>
            </a:pPr>
            <a:r>
              <a:rPr lang="en-US" sz="2200" b="1" dirty="0" smtClean="0"/>
              <a:t>Legal </a:t>
            </a:r>
            <a:r>
              <a:rPr lang="en-US" sz="2200" b="1" dirty="0"/>
              <a:t>language</a:t>
            </a:r>
            <a:r>
              <a:rPr lang="en-US" sz="2200" dirty="0"/>
              <a:t> (legalese) is said to be ‘analytic’ language relying profoundly on prepositions to convey meanings (</a:t>
            </a:r>
            <a:r>
              <a:rPr lang="en-US" sz="2200" dirty="0" err="1"/>
              <a:t>Sastri</a:t>
            </a:r>
            <a:r>
              <a:rPr lang="en-US" sz="2200" dirty="0"/>
              <a:t>, 1988). It is hallmarked by excessive use of complex prepositions, </a:t>
            </a:r>
            <a:r>
              <a:rPr lang="en-MY" sz="2200" dirty="0"/>
              <a:t>such as </a:t>
            </a:r>
            <a:r>
              <a:rPr lang="en-MY" sz="2200" i="1" dirty="0"/>
              <a:t>due to, as a result of, for the purpose of</a:t>
            </a:r>
            <a:r>
              <a:rPr lang="en-MY" sz="2200" dirty="0"/>
              <a:t> (</a:t>
            </a:r>
            <a:r>
              <a:rPr lang="en-MY" sz="2200" dirty="0" err="1"/>
              <a:t>Goźdź-Roszkowski</a:t>
            </a:r>
            <a:r>
              <a:rPr lang="en-MY" sz="2200" dirty="0"/>
              <a:t> &amp; </a:t>
            </a:r>
            <a:r>
              <a:rPr lang="en-MY" sz="2200" dirty="0" err="1"/>
              <a:t>Pontrandolfo</a:t>
            </a:r>
            <a:r>
              <a:rPr lang="en-MY" sz="2200" dirty="0"/>
              <a:t>, 2015). </a:t>
            </a:r>
            <a:endParaRPr lang="en-MY" sz="2200" dirty="0" smtClean="0"/>
          </a:p>
          <a:p>
            <a:pPr marL="285750" indent="-285750">
              <a:buFont typeface="Wingdings" panose="05000000000000000000" pitchFamily="2" charset="2"/>
              <a:buChar char="Ø"/>
            </a:pPr>
            <a:endParaRPr lang="en-MY" sz="2200" dirty="0"/>
          </a:p>
          <a:p>
            <a:pPr marL="285750" indent="-285750">
              <a:buFont typeface="Wingdings" panose="05000000000000000000" pitchFamily="2" charset="2"/>
              <a:buChar char="Ø"/>
            </a:pPr>
            <a:r>
              <a:rPr lang="en-US" sz="2200" dirty="0" smtClean="0"/>
              <a:t>Recent development in corpus linguistics had placed emphasis on the language used in a particular discourse and functions of texts as linguistic units. </a:t>
            </a:r>
          </a:p>
          <a:p>
            <a:endParaRPr lang="en-MY" sz="2000" dirty="0" smtClean="0"/>
          </a:p>
          <a:p>
            <a:pPr marL="285750" indent="-285750">
              <a:buFont typeface="Wingdings" panose="05000000000000000000" pitchFamily="2" charset="2"/>
              <a:buChar char="Ø"/>
            </a:pPr>
            <a:endParaRPr lang="en-MY" sz="2000" dirty="0"/>
          </a:p>
          <a:p>
            <a:endParaRPr lang="en-MY" sz="2000" dirty="0" smtClean="0"/>
          </a:p>
          <a:p>
            <a:endParaRPr lang="en-GB" sz="2000" dirty="0" smtClean="0"/>
          </a:p>
          <a:p>
            <a:endParaRPr lang="en-US" sz="2000"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17845694"/>
      </p:ext>
    </p:extLst>
  </p:cSld>
  <p:clrMapOvr>
    <a:masterClrMapping/>
  </p:clrMapOvr>
  <p:transition spd="slow" advTm="3355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barn(inVertical)">
                                      <p:cBhvr>
                                        <p:cTn id="11" dur="500"/>
                                        <p:tgtEl>
                                          <p:spTgt spid="6">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arn(inVertical)">
                                      <p:cBhvr>
                                        <p:cTn id="1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p:cNvSpPr/>
          <p:nvPr/>
        </p:nvSpPr>
        <p:spPr>
          <a:xfrm>
            <a:off x="3596543" y="1359428"/>
            <a:ext cx="6864424" cy="4485220"/>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US" sz="2000" b="1" dirty="0">
                <a:solidFill>
                  <a:srgbClr val="00B050"/>
                </a:solidFill>
              </a:rPr>
              <a:t>Prepositional </a:t>
            </a:r>
            <a:r>
              <a:rPr lang="en-GB" sz="2000" b="1" dirty="0" smtClean="0">
                <a:solidFill>
                  <a:srgbClr val="00B050"/>
                </a:solidFill>
              </a:rPr>
              <a:t>Colligations (PREP. COLL.)</a:t>
            </a:r>
          </a:p>
          <a:p>
            <a:endParaRPr lang="en-US" sz="2000" b="1" dirty="0">
              <a:solidFill>
                <a:srgbClr val="00B050"/>
              </a:solidFill>
            </a:endParaRPr>
          </a:p>
          <a:p>
            <a:pPr marL="285750" indent="-285750">
              <a:buFont typeface="Wingdings" panose="05000000000000000000" pitchFamily="2" charset="2"/>
              <a:buChar char="Ø"/>
            </a:pPr>
            <a:r>
              <a:rPr lang="en-US" dirty="0"/>
              <a:t>Most of English prepositions are multi-words units; they co-occur with other word classes and function as subordinators, adjectives, adverbs and infinitive markers (</a:t>
            </a:r>
            <a:r>
              <a:rPr lang="en-US" i="1" dirty="0"/>
              <a:t>to</a:t>
            </a:r>
            <a:r>
              <a:rPr lang="en-US" dirty="0"/>
              <a:t>). </a:t>
            </a:r>
            <a:endParaRPr lang="en-US" dirty="0" smtClean="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These </a:t>
            </a:r>
            <a:r>
              <a:rPr lang="en-US" dirty="0"/>
              <a:t>kinds of prepositions are called complex prepositions, compound prepositions, phrasemes, or prepositional colligations.</a:t>
            </a:r>
          </a:p>
          <a:p>
            <a:endParaRPr lang="en-US" dirty="0" smtClean="0"/>
          </a:p>
          <a:p>
            <a:endParaRPr lang="en-US" dirty="0"/>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endParaRPr lang="en-GB" dirty="0" smtClean="0"/>
          </a:p>
          <a:p>
            <a:endParaRPr lang="en-US" dirty="0"/>
          </a:p>
        </p:txBody>
      </p:sp>
      <p:pic>
        <p:nvPicPr>
          <p:cNvPr id="7" name="Picture 6"/>
          <p:cNvPicPr>
            <a:picLocks noChangeAspect="1"/>
          </p:cNvPicPr>
          <p:nvPr/>
        </p:nvPicPr>
        <p:blipFill>
          <a:blip r:embed="rId11"/>
          <a:stretch>
            <a:fillRect/>
          </a:stretch>
        </p:blipFill>
        <p:spPr>
          <a:xfrm>
            <a:off x="4114800" y="3747028"/>
            <a:ext cx="5762445" cy="2150534"/>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588757010"/>
      </p:ext>
    </p:extLst>
  </p:cSld>
  <p:clrMapOvr>
    <a:masterClrMapping/>
  </p:clrMapOvr>
  <p:transition spd="slow" advTm="3714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500"/>
                                        <p:tgtEl>
                                          <p:spTgt spid="9">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barn(inVertical)">
                                      <p:cBhvr>
                                        <p:cTn id="14" dur="500"/>
                                        <p:tgtEl>
                                          <p:spTgt spid="9">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barn(inVertical)">
                                      <p:cBhvr>
                                        <p:cTn id="19" dur="500"/>
                                        <p:tgtEl>
                                          <p:spTgt spid="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5"/>
          <p:cNvSpPr/>
          <p:nvPr/>
        </p:nvSpPr>
        <p:spPr>
          <a:xfrm>
            <a:off x="2976113" y="1345721"/>
            <a:ext cx="7306573" cy="4470354"/>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sz="1600" b="1" dirty="0" smtClean="0">
                <a:solidFill>
                  <a:srgbClr val="00B050"/>
                </a:solidFill>
              </a:rPr>
              <a:t>Cont.</a:t>
            </a:r>
          </a:p>
          <a:p>
            <a:endParaRPr lang="en-GB" sz="1600" b="1" dirty="0" smtClean="0">
              <a:solidFill>
                <a:srgbClr val="00B050"/>
              </a:solidFill>
            </a:endParaRPr>
          </a:p>
          <a:p>
            <a:pPr marL="285750" indent="-285750">
              <a:buFont typeface="Wingdings" panose="05000000000000000000" pitchFamily="2" charset="2"/>
              <a:buChar char="Ø"/>
            </a:pPr>
            <a:r>
              <a:rPr lang="en-US" sz="2000" dirty="0" smtClean="0"/>
              <a:t>Empirical </a:t>
            </a:r>
            <a:r>
              <a:rPr lang="en-US" sz="2000" dirty="0"/>
              <a:t>studies using corpus approaches had shown that prepositions are essential linguistic features of legal phraseology due to </a:t>
            </a:r>
            <a:r>
              <a:rPr lang="en-MY" sz="2000" dirty="0"/>
              <a:t>their semantic and pragmatic functions (</a:t>
            </a:r>
            <a:r>
              <a:rPr lang="en-MY" sz="2000" dirty="0" err="1"/>
              <a:t>Bahtia</a:t>
            </a:r>
            <a:r>
              <a:rPr lang="en-MY" sz="2000" dirty="0"/>
              <a:t>, 1998; </a:t>
            </a:r>
            <a:r>
              <a:rPr lang="en-MY" sz="2000" dirty="0" err="1"/>
              <a:t>Awab</a:t>
            </a:r>
            <a:r>
              <a:rPr lang="en-MY" sz="2000" dirty="0"/>
              <a:t>, 1999; </a:t>
            </a:r>
            <a:r>
              <a:rPr lang="en-US" sz="2000" dirty="0" err="1"/>
              <a:t>Lindstromberg</a:t>
            </a:r>
            <a:r>
              <a:rPr lang="en-US" sz="2000" dirty="0"/>
              <a:t>, 2010; </a:t>
            </a:r>
            <a:r>
              <a:rPr lang="en-US" sz="2000" dirty="0" err="1"/>
              <a:t>Blakesley</a:t>
            </a:r>
            <a:r>
              <a:rPr lang="en-US" sz="2000" dirty="0"/>
              <a:t> &amp; </a:t>
            </a:r>
            <a:r>
              <a:rPr lang="en-US" sz="2000" dirty="0" err="1"/>
              <a:t>Hoogeveen</a:t>
            </a:r>
            <a:r>
              <a:rPr lang="en-US" sz="2000" dirty="0"/>
              <a:t>, 2012; </a:t>
            </a:r>
            <a:r>
              <a:rPr lang="en-MY" sz="2000" dirty="0"/>
              <a:t>Biel, 2014; Biel, 2015; </a:t>
            </a:r>
            <a:r>
              <a:rPr lang="en-MY" sz="2000" dirty="0" err="1"/>
              <a:t>Yunus</a:t>
            </a:r>
            <a:r>
              <a:rPr lang="en-MY" sz="2000" dirty="0"/>
              <a:t>, </a:t>
            </a:r>
            <a:r>
              <a:rPr lang="en-MY" sz="2000" dirty="0" err="1"/>
              <a:t>Awab</a:t>
            </a:r>
            <a:r>
              <a:rPr lang="en-MY" sz="2000" dirty="0"/>
              <a:t>, &amp; Rashid, 2016). </a:t>
            </a:r>
          </a:p>
          <a:p>
            <a:endParaRPr lang="en-US" sz="2000" b="1" dirty="0" smtClean="0">
              <a:solidFill>
                <a:srgbClr val="00B050"/>
              </a:solidFill>
            </a:endParaRPr>
          </a:p>
          <a:p>
            <a:pPr marL="285750" indent="-285750">
              <a:buFont typeface="Wingdings" panose="05000000000000000000" pitchFamily="2" charset="2"/>
              <a:buChar char="Ø"/>
            </a:pPr>
            <a:r>
              <a:rPr lang="en-GB" sz="2000" dirty="0" smtClean="0"/>
              <a:t>Despite </a:t>
            </a:r>
            <a:r>
              <a:rPr lang="en-GB" sz="2000" dirty="0"/>
              <a:t>that, there is no study exclusively investigate the use of prepositional colligations in Nigerian legal discourse. Therefore, we hypothesised that since, English is used in both written and spoken language contexts in Nigeria, the colligations of prepositions should made essential phraseological </a:t>
            </a:r>
            <a:r>
              <a:rPr lang="en-GB" sz="2000" dirty="0" smtClean="0"/>
              <a:t>profile.</a:t>
            </a:r>
          </a:p>
          <a:p>
            <a:endParaRPr lang="en-GB" sz="2000" dirty="0" smtClean="0"/>
          </a:p>
          <a:p>
            <a:endParaRPr lang="en-US" sz="2000" dirty="0" smtClean="0"/>
          </a:p>
          <a:p>
            <a:pPr marL="285750" indent="-285750">
              <a:buFont typeface="Wingdings" panose="05000000000000000000" pitchFamily="2" charset="2"/>
              <a:buChar char="Ø"/>
            </a:pPr>
            <a:endParaRPr lang="en-GB" sz="2000" dirty="0" smtClean="0"/>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endParaRPr lang="en-GB" sz="2000" dirty="0"/>
          </a:p>
          <a:p>
            <a:pPr marL="285750" indent="-285750">
              <a:buFont typeface="Wingdings" panose="05000000000000000000" pitchFamily="2" charset="2"/>
              <a:buChar char="Ø"/>
            </a:pPr>
            <a:endParaRPr lang="en-MY" sz="2000" dirty="0" smtClean="0"/>
          </a:p>
          <a:p>
            <a:endParaRPr lang="en-GB" sz="2000" dirty="0" smtClean="0"/>
          </a:p>
          <a:p>
            <a:endParaRPr lang="en-US" sz="2000"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99357534"/>
      </p:ext>
    </p:extLst>
  </p:cSld>
  <p:clrMapOvr>
    <a:masterClrMapping/>
  </p:clrMapOvr>
  <p:transition spd="slow" advTm="4044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barn(inVertical)">
                                      <p:cBhvr>
                                        <p:cTn id="11" dur="500"/>
                                        <p:tgtEl>
                                          <p:spTgt spid="6">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arn(inVertical)">
                                      <p:cBhvr>
                                        <p:cTn id="1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p:cNvSpPr/>
          <p:nvPr/>
        </p:nvSpPr>
        <p:spPr>
          <a:xfrm>
            <a:off x="3355676" y="1141595"/>
            <a:ext cx="6754240" cy="457480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GB" sz="2400" b="1" dirty="0">
                <a:solidFill>
                  <a:srgbClr val="00B050"/>
                </a:solidFill>
              </a:rPr>
              <a:t>Overarching Purpose of the S</a:t>
            </a:r>
            <a:r>
              <a:rPr lang="en-GB" sz="2400" b="1" dirty="0" smtClean="0">
                <a:solidFill>
                  <a:srgbClr val="00B050"/>
                </a:solidFill>
              </a:rPr>
              <a:t>tudy</a:t>
            </a:r>
            <a:endParaRPr lang="en-GB" sz="2400" b="1" dirty="0">
              <a:solidFill>
                <a:srgbClr val="00B050"/>
              </a:solidFill>
            </a:endParaRPr>
          </a:p>
          <a:p>
            <a:r>
              <a:rPr lang="en-US" sz="2400" dirty="0" smtClean="0"/>
              <a:t>The </a:t>
            </a:r>
            <a:r>
              <a:rPr lang="en-US" sz="2400" dirty="0"/>
              <a:t>present study purports to investigate the representativeness and essentiality of prepositional colligations in Nigerian legal texts</a:t>
            </a:r>
            <a:r>
              <a:rPr lang="en-US" sz="2400" dirty="0" smtClean="0"/>
              <a:t>.</a:t>
            </a:r>
          </a:p>
          <a:p>
            <a:endParaRPr lang="en-US" sz="2400" dirty="0" smtClean="0"/>
          </a:p>
          <a:p>
            <a:pPr algn="ctr"/>
            <a:r>
              <a:rPr lang="en-GB" sz="2400" b="1" dirty="0">
                <a:solidFill>
                  <a:srgbClr val="00B050"/>
                </a:solidFill>
              </a:rPr>
              <a:t>Research </a:t>
            </a:r>
            <a:r>
              <a:rPr lang="en-GB" sz="2400" b="1" dirty="0" smtClean="0">
                <a:solidFill>
                  <a:srgbClr val="00B050"/>
                </a:solidFill>
              </a:rPr>
              <a:t>Questions</a:t>
            </a:r>
          </a:p>
          <a:p>
            <a:pPr marL="514350" lvl="0" indent="-514350">
              <a:buAutoNum type="arabicPeriod"/>
            </a:pPr>
            <a:r>
              <a:rPr lang="en-GB" sz="2400" dirty="0" smtClean="0"/>
              <a:t>Which </a:t>
            </a:r>
            <a:r>
              <a:rPr lang="en-GB" sz="2400" dirty="0"/>
              <a:t>prepositional colligations are commonly used in the Nigerian legal </a:t>
            </a:r>
            <a:r>
              <a:rPr lang="en-GB" sz="2400" dirty="0" smtClean="0"/>
              <a:t>texts?</a:t>
            </a:r>
          </a:p>
          <a:p>
            <a:pPr marL="514350" lvl="0" indent="-514350">
              <a:buAutoNum type="arabicPeriod"/>
            </a:pPr>
            <a:endParaRPr lang="en-GB" sz="2400" dirty="0" smtClean="0"/>
          </a:p>
          <a:p>
            <a:pPr marL="514350" lvl="0" indent="-514350">
              <a:buAutoNum type="arabicPeriod"/>
            </a:pPr>
            <a:r>
              <a:rPr lang="en-GB" sz="2400" dirty="0" smtClean="0"/>
              <a:t>Are </a:t>
            </a:r>
            <a:r>
              <a:rPr lang="en-GB" sz="2400" dirty="0"/>
              <a:t>prepositional colligations essential phraseological profile of the Nigerian legal discourse?</a:t>
            </a:r>
            <a:endParaRPr lang="en-US" sz="2400" dirty="0"/>
          </a:p>
          <a:p>
            <a:endParaRPr lang="en-GB" sz="2400" b="1" dirty="0" smtClean="0">
              <a:solidFill>
                <a:srgbClr val="00B050"/>
              </a:solidFill>
            </a:endParaRPr>
          </a:p>
          <a:p>
            <a:pPr algn="ctr"/>
            <a:endParaRPr lang="en-GB" sz="2400" b="1" dirty="0">
              <a:solidFill>
                <a:srgbClr val="00B050"/>
              </a:solidFill>
            </a:endParaRPr>
          </a:p>
          <a:p>
            <a:endParaRPr lang="en-US" sz="2400"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44355310"/>
      </p:ext>
    </p:extLst>
  </p:cSld>
  <p:clrMapOvr>
    <a:masterClrMapping/>
  </p:clrMapOvr>
  <p:transition spd="slow" advTm="3254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500"/>
                                        <p:tgtEl>
                                          <p:spTgt spid="9">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barn(inVertical)">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arn(inVertical)">
                                      <p:cBhvr>
                                        <p:cTn id="19" dur="500"/>
                                        <p:tgtEl>
                                          <p:spTgt spid="9">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arn(inVertical)">
                                      <p:cBhvr>
                                        <p:cTn id="22" dur="500"/>
                                        <p:tgtEl>
                                          <p:spTgt spid="9">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barn(inVertical)">
                                      <p:cBhvr>
                                        <p:cTn id="25"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MY" dirty="0" smtClean="0"/>
              <a:t> </a:t>
            </a:r>
            <a:endParaRPr lang="en-MY" dirty="0"/>
          </a:p>
        </p:txBody>
      </p:sp>
      <p:sp>
        <p:nvSpPr>
          <p:cNvPr id="3" name="Subtitle 2"/>
          <p:cNvSpPr>
            <a:spLocks noGrp="1"/>
          </p:cNvSpPr>
          <p:nvPr>
            <p:ph type="subTitle" idx="1"/>
          </p:nvPr>
        </p:nvSpPr>
        <p:spPr/>
        <p:txBody>
          <a:bodyPr/>
          <a:lstStyle/>
          <a:p>
            <a:endParaRPr lang="en-MY"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277608" cy="6858000"/>
          </a:xfrm>
          <a:prstGeom prst="rect">
            <a:avLst/>
          </a:prstGeom>
        </p:spPr>
      </p:pic>
      <p:graphicFrame>
        <p:nvGraphicFramePr>
          <p:cNvPr id="5" name="Diagram 4"/>
          <p:cNvGraphicFramePr/>
          <p:nvPr>
            <p:extLst/>
          </p:nvPr>
        </p:nvGraphicFramePr>
        <p:xfrm>
          <a:off x="3803576" y="1203850"/>
          <a:ext cx="6306339" cy="4612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Horizontal Scroll 7"/>
          <p:cNvSpPr/>
          <p:nvPr/>
        </p:nvSpPr>
        <p:spPr>
          <a:xfrm>
            <a:off x="4748618" y="771305"/>
            <a:ext cx="4079863" cy="504056"/>
          </a:xfrm>
          <a:prstGeom prst="horizontalScroll">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400" b="1" dirty="0" smtClean="0">
                <a:solidFill>
                  <a:srgbClr val="00B050"/>
                </a:solidFill>
              </a:rPr>
              <a:t>Methodology</a:t>
            </a:r>
            <a:endParaRPr lang="en-GB" sz="2400" b="1" dirty="0">
              <a:solidFill>
                <a:srgbClr val="00B050"/>
              </a:solidFill>
            </a:endParaRPr>
          </a:p>
        </p:txBody>
      </p:sp>
      <p:sp>
        <p:nvSpPr>
          <p:cNvPr id="6" name="Rectangle 5"/>
          <p:cNvSpPr/>
          <p:nvPr/>
        </p:nvSpPr>
        <p:spPr>
          <a:xfrm>
            <a:off x="3226279" y="1440611"/>
            <a:ext cx="7056407" cy="4375464"/>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US" b="1" dirty="0"/>
              <a:t>Corpus </a:t>
            </a:r>
            <a:r>
              <a:rPr lang="en-US" b="1" dirty="0" smtClean="0"/>
              <a:t>Approach</a:t>
            </a:r>
            <a:endParaRPr lang="en-US" b="1" dirty="0"/>
          </a:p>
          <a:p>
            <a:pPr marL="285750" indent="-285750">
              <a:buFont typeface="Wingdings" panose="05000000000000000000" pitchFamily="2" charset="2"/>
              <a:buChar char="v"/>
            </a:pPr>
            <a:r>
              <a:rPr lang="en-US" dirty="0" smtClean="0"/>
              <a:t>Our </a:t>
            </a:r>
            <a:r>
              <a:rPr lang="en-US" dirty="0"/>
              <a:t>corpus (newly compiled) namely Nigerian Law Corpus (NLC) (</a:t>
            </a:r>
            <a:r>
              <a:rPr lang="en-US" dirty="0" smtClean="0"/>
              <a:t>546313 word-tokens).</a:t>
            </a:r>
          </a:p>
          <a:p>
            <a:r>
              <a:rPr lang="en-GB" i="1" dirty="0" smtClean="0">
                <a:solidFill>
                  <a:srgbClr val="FF0000"/>
                </a:solidFill>
              </a:rPr>
              <a:t>Table 1: </a:t>
            </a:r>
            <a:r>
              <a:rPr lang="en-US" b="1" i="1" dirty="0" smtClean="0">
                <a:solidFill>
                  <a:srgbClr val="FF0000"/>
                </a:solidFill>
              </a:rPr>
              <a:t>Compilation </a:t>
            </a:r>
            <a:r>
              <a:rPr lang="en-US" b="1" i="1" dirty="0">
                <a:solidFill>
                  <a:srgbClr val="FF0000"/>
                </a:solidFill>
              </a:rPr>
              <a:t>of </a:t>
            </a:r>
            <a:r>
              <a:rPr lang="en-US" b="1" i="1" dirty="0" smtClean="0">
                <a:solidFill>
                  <a:srgbClr val="FF0000"/>
                </a:solidFill>
              </a:rPr>
              <a:t>NLC</a:t>
            </a:r>
          </a:p>
          <a:p>
            <a:endParaRPr lang="en-US" dirty="0"/>
          </a:p>
        </p:txBody>
      </p:sp>
      <p:pic>
        <p:nvPicPr>
          <p:cNvPr id="7" name="Picture 6"/>
          <p:cNvPicPr>
            <a:picLocks noChangeAspect="1"/>
          </p:cNvPicPr>
          <p:nvPr/>
        </p:nvPicPr>
        <p:blipFill>
          <a:blip r:embed="rId10"/>
          <a:stretch>
            <a:fillRect/>
          </a:stretch>
        </p:blipFill>
        <p:spPr>
          <a:xfrm>
            <a:off x="3803576" y="2579298"/>
            <a:ext cx="6134054" cy="3555025"/>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1064357"/>
      </p:ext>
    </p:extLst>
  </p:cSld>
  <p:clrMapOvr>
    <a:masterClrMapping/>
  </p:clrMapOvr>
  <p:transition spd="slow" advTm="8118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20.3|20.9"/>
</p:tagLst>
</file>

<file path=ppt/tags/tag2.xml><?xml version="1.0" encoding="utf-8"?>
<p:tagLst xmlns:a="http://schemas.openxmlformats.org/drawingml/2006/main" xmlns:r="http://schemas.openxmlformats.org/officeDocument/2006/relationships" xmlns:p="http://schemas.openxmlformats.org/presentationml/2006/main">
  <p:tag name="TIMING" val="|0.1|22.9"/>
</p:tagLst>
</file>

<file path=ppt/tags/tag3.xml><?xml version="1.0" encoding="utf-8"?>
<p:tagLst xmlns:a="http://schemas.openxmlformats.org/drawingml/2006/main" xmlns:r="http://schemas.openxmlformats.org/officeDocument/2006/relationships" xmlns:p="http://schemas.openxmlformats.org/presentationml/2006/main">
  <p:tag name="TIMING" val="|0.8|15|13.1"/>
</p:tagLst>
</file>

<file path=ppt/tags/tag4.xml><?xml version="1.0" encoding="utf-8"?>
<p:tagLst xmlns:a="http://schemas.openxmlformats.org/drawingml/2006/main" xmlns:r="http://schemas.openxmlformats.org/officeDocument/2006/relationships" xmlns:p="http://schemas.openxmlformats.org/presentationml/2006/main">
  <p:tag name="TIMING" val="|0.1|14.2"/>
</p:tagLst>
</file>

<file path=ppt/tags/tag5.xml><?xml version="1.0" encoding="utf-8"?>
<p:tagLst xmlns:a="http://schemas.openxmlformats.org/drawingml/2006/main" xmlns:r="http://schemas.openxmlformats.org/officeDocument/2006/relationships" xmlns:p="http://schemas.openxmlformats.org/presentationml/2006/main">
  <p:tag name="TIMING" val="|0.2|14.5"/>
</p:tagLst>
</file>

<file path=ppt/tags/tag6.xml><?xml version="1.0" encoding="utf-8"?>
<p:tagLst xmlns:a="http://schemas.openxmlformats.org/drawingml/2006/main" xmlns:r="http://schemas.openxmlformats.org/officeDocument/2006/relationships" xmlns:p="http://schemas.openxmlformats.org/presentationml/2006/main">
  <p:tag name="TIMING" val="|0.6|19.7|18.6|21"/>
</p:tagLst>
</file>

<file path=ppt/tags/tag7.xml><?xml version="1.0" encoding="utf-8"?>
<p:tagLst xmlns:a="http://schemas.openxmlformats.org/drawingml/2006/main" xmlns:r="http://schemas.openxmlformats.org/officeDocument/2006/relationships" xmlns:p="http://schemas.openxmlformats.org/presentationml/2006/main">
  <p:tag name="TIMING" val="|0.4|85.2"/>
</p:tagLst>
</file>

<file path=ppt/tags/tag8.xml><?xml version="1.0" encoding="utf-8"?>
<p:tagLst xmlns:a="http://schemas.openxmlformats.org/drawingml/2006/main" xmlns:r="http://schemas.openxmlformats.org/officeDocument/2006/relationships" xmlns:p="http://schemas.openxmlformats.org/presentationml/2006/main">
  <p:tag name="TIMING" val="|0.6|12.6|10.3|18.4"/>
</p:tagLst>
</file>

<file path=ppt/tags/tag9.xml><?xml version="1.0" encoding="utf-8"?>
<p:tagLst xmlns:a="http://schemas.openxmlformats.org/drawingml/2006/main" xmlns:r="http://schemas.openxmlformats.org/officeDocument/2006/relationships" xmlns:p="http://schemas.openxmlformats.org/presentationml/2006/main">
  <p:tag name="TIMING" val="|0.6|12.6|10.3|1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5134</TotalTime>
  <Words>2101</Words>
  <Application>Microsoft Office PowerPoint</Application>
  <PresentationFormat>Widescreen</PresentationFormat>
  <Paragraphs>209</Paragraphs>
  <Slides>24</Slides>
  <Notes>1</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Wingdings</vt:lpstr>
      <vt:lpstr>Office Theme</vt:lpstr>
      <vt:lpstr>A CORPUS ANALYSIS OF PREPOSITIONAL COLLIGATIONS IN THE NIGERIAN LEGAL DISCOURSE</vt:lpstr>
      <vt:lpstr> </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128</cp:revision>
  <dcterms:created xsi:type="dcterms:W3CDTF">2020-08-28T14:32:47Z</dcterms:created>
  <dcterms:modified xsi:type="dcterms:W3CDTF">2020-09-28T12:44:29Z</dcterms:modified>
</cp:coreProperties>
</file>